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25"/>
  </p:notesMasterIdLst>
  <p:handoutMasterIdLst>
    <p:handoutMasterId r:id="rId26"/>
  </p:handoutMasterIdLst>
  <p:sldIdLst>
    <p:sldId id="256" r:id="rId5"/>
    <p:sldId id="260" r:id="rId6"/>
    <p:sldId id="261" r:id="rId7"/>
    <p:sldId id="263" r:id="rId8"/>
    <p:sldId id="26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Lst>
  <p:sldSz cx="9144000" cy="6858000" type="screen4x3"/>
  <p:notesSz cx="9928225" cy="6797675"/>
  <p:custDataLst>
    <p:tags r:id="rId27"/>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06" autoAdjust="0"/>
    <p:restoredTop sz="98825" autoAdjust="0"/>
  </p:normalViewPr>
  <p:slideViewPr>
    <p:cSldViewPr>
      <p:cViewPr varScale="1">
        <p:scale>
          <a:sx n="82" d="100"/>
          <a:sy n="82" d="100"/>
        </p:scale>
        <p:origin x="444" y="96"/>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23/01/2016</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1/23/2016</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1527001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9222214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33901722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3573283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2513771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25019450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4654381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12782047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6779600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1981107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1428492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7103095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487360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710309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710309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710309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32266864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24508865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6206718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8875874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slide" Target="../slides/slide12.xml"/><Relationship Id="rId3" Type="http://schemas.openxmlformats.org/officeDocument/2006/relationships/image" Target="../media/image2.jpeg"/><Relationship Id="rId7" Type="http://schemas.openxmlformats.org/officeDocument/2006/relationships/slide" Target="../slides/slide3.xml"/><Relationship Id="rId2"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slide" Target="../slides/slide7.xml"/><Relationship Id="rId4" Type="http://schemas.openxmlformats.org/officeDocument/2006/relationships/slide" Target="../slides/slide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26" name="Round Same Side Corner Rectangle 25">
            <a:hlinkClick r:id="rId2" action="ppaction://hlinksldjump"/>
          </p:cNvPr>
          <p:cNvSpPr/>
          <p:nvPr userDrawn="1"/>
        </p:nvSpPr>
        <p:spPr>
          <a:xfrm>
            <a:off x="5032078" y="685800"/>
            <a:ext cx="60672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38</a:t>
            </a:r>
            <a:endParaRPr lang="en-GB" sz="1600" b="1" dirty="0"/>
          </a:p>
        </p:txBody>
      </p:sp>
      <p:sp>
        <p:nvSpPr>
          <p:cNvPr id="6" name="Title 5"/>
          <p:cNvSpPr>
            <a:spLocks noGrp="1"/>
          </p:cNvSpPr>
          <p:nvPr>
            <p:ph type="title"/>
          </p:nvPr>
        </p:nvSpPr>
        <p:spPr>
          <a:xfrm>
            <a:off x="214282" y="0"/>
            <a:ext cx="7382054" cy="7397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16"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LO2:</a:t>
            </a:r>
            <a:r>
              <a:rPr lang="en-US" sz="1600" dirty="0" smtClean="0">
                <a:latin typeface="Calibri" pitchFamily="34" charset="0"/>
                <a:ea typeface="Calibri" pitchFamily="34" charset="0"/>
                <a:cs typeface="Calibri" pitchFamily="34" charset="0"/>
              </a:rPr>
              <a:t> </a:t>
            </a:r>
            <a:r>
              <a:rPr lang="en-GB" sz="1600" dirty="0" smtClean="0">
                <a:latin typeface="Calibri" pitchFamily="34" charset="0"/>
              </a:rPr>
              <a:t>Be able to </a:t>
            </a:r>
            <a:r>
              <a:rPr lang="en-GB" sz="1600" dirty="0" smtClean="0"/>
              <a:t>prepare a</a:t>
            </a:r>
            <a:r>
              <a:rPr lang="en-GB" sz="1600" baseline="0" dirty="0" smtClean="0"/>
              <a:t> effective Splash Screen and Navigation Screen</a:t>
            </a:r>
            <a:endParaRPr lang="en-ZA" sz="1600" dirty="0">
              <a:latin typeface="Calibri" pitchFamily="34" charset="0"/>
              <a:ea typeface="Calibri" pitchFamily="34" charset="0"/>
              <a:cs typeface="Calibri" pitchFamily="34" charset="0"/>
            </a:endParaRPr>
          </a:p>
        </p:txBody>
      </p:sp>
      <p:pic>
        <p:nvPicPr>
          <p:cNvPr id="22" name="Picture 21" descr="111004 logo tbs rehab slogan and  hi def.jpg"/>
          <p:cNvPicPr/>
          <p:nvPr userDrawn="1"/>
        </p:nvPicPr>
        <p:blipFill>
          <a:blip r:embed="rId3" cstate="screen">
            <a:extLst>
              <a:ext uri="{28A0092B-C50C-407E-A947-70E740481C1C}">
                <a14:useLocalDpi xmlns:a14="http://schemas.microsoft.com/office/drawing/2010/main"/>
              </a:ext>
            </a:extLst>
          </a:blip>
          <a:stretch>
            <a:fillRect/>
          </a:stretch>
        </p:blipFill>
        <p:spPr>
          <a:xfrm>
            <a:off x="7724157" y="44624"/>
            <a:ext cx="1384347" cy="1007391"/>
          </a:xfrm>
          <a:prstGeom prst="rect">
            <a:avLst/>
          </a:prstGeom>
        </p:spPr>
      </p:pic>
      <p:sp>
        <p:nvSpPr>
          <p:cNvPr id="12" name="Round Same Side Corner Rectangle 11">
            <a:hlinkClick r:id="rId4" action="ppaction://hlinksldjump"/>
          </p:cNvPr>
          <p:cNvSpPr/>
          <p:nvPr userDrawn="1"/>
        </p:nvSpPr>
        <p:spPr>
          <a:xfrm>
            <a:off x="3003430" y="690333"/>
            <a:ext cx="60672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33</a:t>
            </a:r>
            <a:endParaRPr lang="en-GB" sz="1600" b="1" dirty="0"/>
          </a:p>
        </p:txBody>
      </p:sp>
      <p:sp>
        <p:nvSpPr>
          <p:cNvPr id="17" name="Round Same Side Corner Rectangle 16">
            <a:hlinkClick r:id="rId5" action="ppaction://hlinksldjump"/>
          </p:cNvPr>
          <p:cNvSpPr/>
          <p:nvPr userDrawn="1"/>
        </p:nvSpPr>
        <p:spPr>
          <a:xfrm>
            <a:off x="2333446" y="690333"/>
            <a:ext cx="60672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30</a:t>
            </a:r>
            <a:endParaRPr lang="en-GB" sz="1600" b="1" dirty="0"/>
          </a:p>
        </p:txBody>
      </p:sp>
      <p:sp>
        <p:nvSpPr>
          <p:cNvPr id="18" name="Round Same Side Corner Rectangle 17">
            <a:hlinkClick r:id="rId6" action="ppaction://hlinksldjump"/>
          </p:cNvPr>
          <p:cNvSpPr/>
          <p:nvPr userDrawn="1"/>
        </p:nvSpPr>
        <p:spPr>
          <a:xfrm>
            <a:off x="215785" y="690333"/>
            <a:ext cx="1384415"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1600" b="1" dirty="0" smtClean="0"/>
              <a:t>Assignment</a:t>
            </a:r>
            <a:endParaRPr lang="en-GB" sz="1600" b="1" dirty="0"/>
          </a:p>
        </p:txBody>
      </p:sp>
      <p:sp>
        <p:nvSpPr>
          <p:cNvPr id="19" name="Round Same Side Corner Rectangle 18">
            <a:hlinkClick r:id="rId7" action="ppaction://hlinksldjump"/>
          </p:cNvPr>
          <p:cNvSpPr/>
          <p:nvPr userDrawn="1"/>
        </p:nvSpPr>
        <p:spPr>
          <a:xfrm>
            <a:off x="1663462" y="690333"/>
            <a:ext cx="60672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28</a:t>
            </a:r>
            <a:endParaRPr lang="en-GB" sz="1600" b="1" dirty="0"/>
          </a:p>
        </p:txBody>
      </p:sp>
      <p:sp>
        <p:nvSpPr>
          <p:cNvPr id="20" name="Round Same Side Corner Rectangle 19">
            <a:hlinkClick r:id="rId8" action="ppaction://hlinksldjump"/>
          </p:cNvPr>
          <p:cNvSpPr/>
          <p:nvPr userDrawn="1"/>
        </p:nvSpPr>
        <p:spPr>
          <a:xfrm>
            <a:off x="3673414" y="690333"/>
            <a:ext cx="60672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35</a:t>
            </a:r>
            <a:endParaRPr lang="en-GB" sz="1600" b="1" dirty="0"/>
          </a:p>
        </p:txBody>
      </p:sp>
      <p:sp>
        <p:nvSpPr>
          <p:cNvPr id="21" name="Round Same Side Corner Rectangle 20">
            <a:hlinkClick r:id="" action="ppaction://noaction"/>
          </p:cNvPr>
          <p:cNvSpPr/>
          <p:nvPr userDrawn="1"/>
        </p:nvSpPr>
        <p:spPr>
          <a:xfrm>
            <a:off x="4343400" y="690333"/>
            <a:ext cx="60672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600" b="1" dirty="0" smtClean="0"/>
              <a:t>37</a:t>
            </a:r>
            <a:endParaRPr lang="en-GB" sz="1600" b="1" dirty="0"/>
          </a:p>
        </p:txBody>
      </p:sp>
      <p:sp>
        <p:nvSpPr>
          <p:cNvPr id="15" name="Content Placeholder 1"/>
          <p:cNvSpPr txBox="1">
            <a:spLocks/>
          </p:cNvSpPr>
          <p:nvPr/>
        </p:nvSpPr>
        <p:spPr>
          <a:xfrm>
            <a:off x="214343" y="1049886"/>
            <a:ext cx="8715375" cy="5619474"/>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6"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9" r:id="rId2"/>
    <p:sldLayoutId id="2147483711" r:id="rId3"/>
    <p:sldLayoutId id="2147483713" r:id="rId4"/>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48.png"/><Relationship Id="rId4" Type="http://schemas.openxmlformats.org/officeDocument/2006/relationships/image" Target="../media/image47.png"/></Relationships>
</file>

<file path=ppt/slides/_rels/slide15.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57.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7.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1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67.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hyperlink" Target="November%202013%20Question%20Paper%202.pdf"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4.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17.png"/><Relationship Id="rId9"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95536" y="5661248"/>
            <a:ext cx="8640960"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GB"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Database Exam Practice – </a:t>
            </a:r>
            <a:br>
              <a:rPr lang="en-GB"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en-GB"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Paper 2 - November </a:t>
            </a:r>
            <a:r>
              <a:rPr lang="en-GB"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2013 </a:t>
            </a:r>
            <a:r>
              <a:rPr lang="en-GB"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Exam</a:t>
            </a:r>
            <a:endParaRPr lang="en-GB" sz="2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547664" y="332656"/>
            <a:ext cx="7056784" cy="1569660"/>
          </a:xfrm>
          <a:prstGeom prst="rect">
            <a:avLst/>
          </a:prstGeom>
          <a:noFill/>
        </p:spPr>
        <p:txBody>
          <a:bodyPr wrap="square" rtlCol="0">
            <a:spAutoFit/>
          </a:bodyPr>
          <a:lstStyle/>
          <a:p>
            <a:pPr algn="r"/>
            <a:r>
              <a:rPr lang="en-GB" sz="3200" b="1" dirty="0" smtClean="0">
                <a:solidFill>
                  <a:schemeClr val="tx1">
                    <a:lumMod val="50000"/>
                    <a:lumOff val="50000"/>
                  </a:schemeClr>
                </a:solidFill>
              </a:rPr>
              <a:t>Database Exam Practice </a:t>
            </a:r>
            <a:r>
              <a:rPr lang="en-GB" sz="3200" b="1" dirty="0" smtClean="0">
                <a:solidFill>
                  <a:schemeClr val="tx1">
                    <a:lumMod val="50000"/>
                    <a:lumOff val="50000"/>
                  </a:schemeClr>
                </a:solidFill>
              </a:rPr>
              <a:t>2</a:t>
            </a:r>
            <a:endParaRPr lang="en-GB" sz="3200" b="1" dirty="0" smtClean="0">
              <a:solidFill>
                <a:schemeClr val="tx1">
                  <a:lumMod val="50000"/>
                  <a:lumOff val="50000"/>
                </a:schemeClr>
              </a:solidFill>
            </a:endParaRPr>
          </a:p>
          <a:p>
            <a:pPr algn="r"/>
            <a:r>
              <a:rPr lang="en-GB" sz="3200" b="1" dirty="0" smtClean="0">
                <a:solidFill>
                  <a:schemeClr val="tx1">
                    <a:lumMod val="50000"/>
                    <a:lumOff val="50000"/>
                  </a:schemeClr>
                </a:solidFill>
              </a:rPr>
              <a:t>2013 </a:t>
            </a:r>
            <a:r>
              <a:rPr lang="en-GB" sz="3200" b="1" dirty="0" smtClean="0">
                <a:solidFill>
                  <a:schemeClr val="tx1">
                    <a:lumMod val="50000"/>
                    <a:lumOff val="50000"/>
                  </a:schemeClr>
                </a:solidFill>
              </a:rPr>
              <a:t>Specification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Paper 2</a:t>
            </a:r>
            <a:endParaRPr lang="en-GB" sz="3600" b="1" dirty="0" smtClean="0">
              <a:solidFill>
                <a:schemeClr val="tx1">
                  <a:lumMod val="50000"/>
                  <a:lumOff val="50000"/>
                </a:schemeClr>
              </a:solidFill>
            </a:endParaRPr>
          </a:p>
        </p:txBody>
      </p:sp>
      <p:pic>
        <p:nvPicPr>
          <p:cNvPr id="9" name="Picture 8" descr="111004 logo tbs rehab slogan and  hi def.jpg"/>
          <p:cNvPicPr/>
          <p:nvPr/>
        </p:nvPicPr>
        <p:blipFill>
          <a:blip r:embed="rId3" cstate="screen">
            <a:extLst>
              <a:ext uri="{28A0092B-C50C-407E-A947-70E740481C1C}">
                <a14:useLocalDpi xmlns:a14="http://schemas.microsoft.com/office/drawing/2010/main"/>
              </a:ext>
            </a:extLst>
          </a:blip>
          <a:stretch>
            <a:fillRect/>
          </a:stretch>
        </p:blipFill>
        <p:spPr>
          <a:xfrm>
            <a:off x="395536" y="332656"/>
            <a:ext cx="2160240" cy="1564422"/>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409" y="2057400"/>
            <a:ext cx="8055055" cy="271948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7" y="1896070"/>
            <a:ext cx="5775355" cy="4508927"/>
          </a:xfrm>
          <a:prstGeom prst="rect">
            <a:avLst/>
          </a:prstGeom>
        </p:spPr>
        <p:txBody>
          <a:bodyPr wrap="square">
            <a:spAutoFit/>
          </a:bodyPr>
          <a:lstStyle/>
          <a:p>
            <a:pPr marL="346075" indent="-346075">
              <a:buClr>
                <a:srgbClr val="00B050"/>
              </a:buClr>
              <a:buFont typeface="Wingdings 3" pitchFamily="18" charset="2"/>
              <a:buChar char=""/>
            </a:pPr>
            <a:r>
              <a:rPr lang="en-US" sz="2050" b="1" dirty="0" smtClean="0"/>
              <a:t>Step </a:t>
            </a:r>
            <a:r>
              <a:rPr lang="en-US" sz="2050" b="1" dirty="0" smtClean="0"/>
              <a:t>07 </a:t>
            </a:r>
            <a:r>
              <a:rPr lang="en-US" sz="2050" dirty="0" smtClean="0"/>
              <a:t>– </a:t>
            </a:r>
            <a:r>
              <a:rPr lang="en-US" sz="2050" dirty="0" smtClean="0"/>
              <a:t>Preview the design and make sure all the fields are wide enough for the content. If any of the headings or text is missing like mine, click on </a:t>
            </a:r>
            <a:r>
              <a:rPr lang="en-US" sz="2050" b="1" dirty="0" smtClean="0"/>
              <a:t>View</a:t>
            </a:r>
            <a:r>
              <a:rPr lang="en-US" sz="2050" dirty="0" smtClean="0"/>
              <a:t> and </a:t>
            </a:r>
            <a:r>
              <a:rPr lang="en-US" sz="2050" b="1" dirty="0" smtClean="0"/>
              <a:t>Design View</a:t>
            </a:r>
            <a:r>
              <a:rPr lang="en-US" sz="2050" dirty="0" smtClean="0"/>
              <a:t> and change the field locations and sizes until all the text is on show.</a:t>
            </a:r>
          </a:p>
          <a:p>
            <a:pPr marL="346075" indent="-346075">
              <a:buClr>
                <a:srgbClr val="00B050"/>
              </a:buClr>
              <a:buFont typeface="Wingdings 3" pitchFamily="18" charset="2"/>
              <a:buChar char=""/>
            </a:pPr>
            <a:r>
              <a:rPr lang="en-US" sz="2050" dirty="0" smtClean="0"/>
              <a:t>If necessary shrink the font down, as long as all the text is on the page </a:t>
            </a:r>
            <a:br>
              <a:rPr lang="en-US" sz="2050" dirty="0" smtClean="0"/>
            </a:br>
            <a:r>
              <a:rPr lang="en-US" sz="2050" dirty="0" smtClean="0"/>
              <a:t>and on show then you will </a:t>
            </a:r>
            <a:br>
              <a:rPr lang="en-US" sz="2050" dirty="0" smtClean="0"/>
            </a:br>
            <a:r>
              <a:rPr lang="en-US" sz="2050" dirty="0" smtClean="0"/>
              <a:t>not be marked down.</a:t>
            </a:r>
          </a:p>
          <a:p>
            <a:pPr marL="346075" indent="-346075">
              <a:buClr>
                <a:srgbClr val="00B050"/>
              </a:buClr>
              <a:buFont typeface="Wingdings 3" pitchFamily="18" charset="2"/>
              <a:buChar char=""/>
            </a:pPr>
            <a:r>
              <a:rPr lang="en-US" sz="2050" dirty="0" smtClean="0"/>
              <a:t>Be careful of the line on the </a:t>
            </a:r>
            <a:br>
              <a:rPr lang="en-US" sz="2050" dirty="0" smtClean="0"/>
            </a:br>
            <a:r>
              <a:rPr lang="en-US" sz="2050" dirty="0" smtClean="0"/>
              <a:t>right hand side, this is the </a:t>
            </a:r>
            <a:br>
              <a:rPr lang="en-US" sz="2050" dirty="0" smtClean="0"/>
            </a:br>
            <a:r>
              <a:rPr lang="en-US" sz="2050" dirty="0" smtClean="0"/>
              <a:t>page edge and everything </a:t>
            </a:r>
            <a:br>
              <a:rPr lang="en-US" sz="2050" dirty="0" smtClean="0"/>
            </a:br>
            <a:r>
              <a:rPr lang="en-US" sz="2050" dirty="0" smtClean="0"/>
              <a:t>needs to be on the page.</a:t>
            </a:r>
          </a:p>
        </p:txBody>
      </p:sp>
      <p:pic>
        <p:nvPicPr>
          <p:cNvPr id="5" name="Picture 4"/>
          <p:cNvPicPr>
            <a:picLocks noChangeAspect="1"/>
          </p:cNvPicPr>
          <p:nvPr/>
        </p:nvPicPr>
        <p:blipFill rotWithShape="1">
          <a:blip r:embed="rId3"/>
          <a:srcRect l="15226" t="47253" r="15667" b="42857"/>
          <a:stretch/>
        </p:blipFill>
        <p:spPr>
          <a:xfrm>
            <a:off x="304800" y="1138534"/>
            <a:ext cx="4800600" cy="732295"/>
          </a:xfrm>
          <a:prstGeom prst="rect">
            <a:avLst/>
          </a:prstGeom>
          <a:effectLst>
            <a:outerShdw blurRad="203200" dist="38100" dir="2700000" sx="101000" sy="101000" algn="tl" rotWithShape="0">
              <a:srgbClr val="C00000">
                <a:alpha val="40000"/>
              </a:srgbClr>
            </a:outerShdw>
          </a:effectLst>
        </p:spPr>
      </p:pic>
      <p:pic>
        <p:nvPicPr>
          <p:cNvPr id="3" name="Picture 2"/>
          <p:cNvPicPr>
            <a:picLocks noChangeAspect="1"/>
          </p:cNvPicPr>
          <p:nvPr/>
        </p:nvPicPr>
        <p:blipFill rotWithShape="1">
          <a:blip r:embed="rId4"/>
          <a:srcRect l="76352" t="34375" r="8421" b="56250"/>
          <a:stretch/>
        </p:blipFill>
        <p:spPr>
          <a:xfrm>
            <a:off x="6098883" y="1185028"/>
            <a:ext cx="2740318" cy="948571"/>
          </a:xfrm>
          <a:prstGeom prst="rect">
            <a:avLst/>
          </a:prstGeom>
          <a:effectLst>
            <a:outerShdw blurRad="152400" dist="38100" dir="2700000" sx="102000" sy="102000" algn="tl" rotWithShape="0">
              <a:prstClr val="black">
                <a:alpha val="40000"/>
              </a:prstClr>
            </a:outerShdw>
          </a:effectLst>
        </p:spPr>
      </p:pic>
      <p:cxnSp>
        <p:nvCxnSpPr>
          <p:cNvPr id="16" name="Straight Arrow Connector 15"/>
          <p:cNvCxnSpPr/>
          <p:nvPr/>
        </p:nvCxnSpPr>
        <p:spPr>
          <a:xfrm flipV="1">
            <a:off x="5870283" y="1504681"/>
            <a:ext cx="1143000" cy="937569"/>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5870283" y="1371600"/>
            <a:ext cx="2587917" cy="1081652"/>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rotWithShape="1">
          <a:blip r:embed="rId5"/>
          <a:srcRect l="220" t="3125" r="84554" b="59375"/>
          <a:stretch/>
        </p:blipFill>
        <p:spPr>
          <a:xfrm>
            <a:off x="6848582" y="2320171"/>
            <a:ext cx="1241087" cy="1718429"/>
          </a:xfrm>
          <a:prstGeom prst="rect">
            <a:avLst/>
          </a:prstGeom>
          <a:effectLst>
            <a:outerShdw blurRad="152400" dist="38100" dir="2700000" sx="102000" sy="102000" algn="tl" rotWithShape="0">
              <a:prstClr val="black">
                <a:alpha val="40000"/>
              </a:prstClr>
            </a:outerShdw>
          </a:effectLst>
        </p:spPr>
      </p:pic>
      <p:pic>
        <p:nvPicPr>
          <p:cNvPr id="13" name="Picture 12"/>
          <p:cNvPicPr>
            <a:picLocks noChangeAspect="1"/>
          </p:cNvPicPr>
          <p:nvPr/>
        </p:nvPicPr>
        <p:blipFill rotWithShape="1">
          <a:blip r:embed="rId6"/>
          <a:srcRect l="17203" t="25000" r="5490" b="11458"/>
          <a:stretch/>
        </p:blipFill>
        <p:spPr>
          <a:xfrm>
            <a:off x="3910047" y="4228701"/>
            <a:ext cx="4929155" cy="2277867"/>
          </a:xfrm>
          <a:prstGeom prst="rect">
            <a:avLst/>
          </a:prstGeom>
          <a:effectLst>
            <a:outerShdw blurRad="152400" dist="38100" dir="2700000" sx="102000" sy="102000" algn="tl" rotWithShape="0">
              <a:prstClr val="black">
                <a:alpha val="40000"/>
              </a:prstClr>
            </a:outerShdw>
          </a:effectLst>
        </p:spPr>
      </p:pic>
      <p:cxnSp>
        <p:nvCxnSpPr>
          <p:cNvPr id="25" name="Straight Arrow Connector 24"/>
          <p:cNvCxnSpPr/>
          <p:nvPr/>
        </p:nvCxnSpPr>
        <p:spPr>
          <a:xfrm>
            <a:off x="5719324" y="3023025"/>
            <a:ext cx="1293959" cy="65223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5719324" y="2605128"/>
            <a:ext cx="1293959" cy="390568"/>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2" name="Title 1"/>
          <p:cNvSpPr>
            <a:spLocks noGrp="1"/>
          </p:cNvSpPr>
          <p:nvPr>
            <p:ph type="title"/>
          </p:nvPr>
        </p:nvSpPr>
        <p:spPr>
          <a:xfrm>
            <a:off x="76200" y="22244"/>
            <a:ext cx="7620000" cy="663556"/>
          </a:xfrm>
        </p:spPr>
        <p:txBody>
          <a:bodyPr>
            <a:noAutofit/>
          </a:bodyPr>
          <a:lstStyle/>
          <a:p>
            <a:r>
              <a:rPr lang="en-GB" sz="3600" b="1" dirty="0" smtClean="0"/>
              <a:t>33 – Report on Camera and Stock item</a:t>
            </a:r>
            <a:endParaRPr lang="en-GB" sz="3600" b="1" dirty="0" smtClean="0"/>
          </a:p>
        </p:txBody>
      </p:sp>
    </p:spTree>
    <p:extLst>
      <p:ext uri="{BB962C8B-B14F-4D97-AF65-F5344CB8AC3E}">
        <p14:creationId xmlns:p14="http://schemas.microsoft.com/office/powerpoint/2010/main" val="2491840316"/>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22244"/>
            <a:ext cx="7620000" cy="663556"/>
          </a:xfrm>
        </p:spPr>
        <p:txBody>
          <a:bodyPr>
            <a:noAutofit/>
          </a:bodyPr>
          <a:lstStyle/>
          <a:p>
            <a:r>
              <a:rPr lang="en-GB" sz="3600" b="1" dirty="0" smtClean="0"/>
              <a:t>33 – Report on Camera and Stock item</a:t>
            </a:r>
            <a:endParaRPr lang="en-GB" sz="3600" b="1" dirty="0" smtClean="0"/>
          </a:p>
        </p:txBody>
      </p:sp>
      <p:sp>
        <p:nvSpPr>
          <p:cNvPr id="2" name="Rectangle 1"/>
          <p:cNvSpPr/>
          <p:nvPr/>
        </p:nvSpPr>
        <p:spPr>
          <a:xfrm>
            <a:off x="323527" y="2146786"/>
            <a:ext cx="5924873" cy="4193456"/>
          </a:xfrm>
          <a:prstGeom prst="rect">
            <a:avLst/>
          </a:prstGeom>
        </p:spPr>
        <p:txBody>
          <a:bodyPr wrap="square">
            <a:spAutoFit/>
          </a:bodyPr>
          <a:lstStyle/>
          <a:p>
            <a:pPr marL="346075" indent="-346075">
              <a:buClr>
                <a:srgbClr val="00B050"/>
              </a:buClr>
              <a:buFont typeface="Wingdings 3" pitchFamily="18" charset="2"/>
              <a:buChar char=""/>
            </a:pPr>
            <a:r>
              <a:rPr lang="en-US" sz="2050" b="1" dirty="0" smtClean="0"/>
              <a:t>Step 08 – </a:t>
            </a:r>
            <a:r>
              <a:rPr lang="en-US" sz="2050" dirty="0" smtClean="0"/>
              <a:t>You should already have the title on the top of the report. Next we will need to </a:t>
            </a:r>
            <a:r>
              <a:rPr lang="en-US" sz="2050" dirty="0"/>
              <a:t>add our name, Centre number and candidate number on the right at the top of the</a:t>
            </a:r>
          </a:p>
          <a:p>
            <a:pPr marL="346075" indent="-346075">
              <a:buClr>
                <a:srgbClr val="00B050"/>
              </a:buClr>
              <a:buFont typeface="Wingdings 3" pitchFamily="18" charset="2"/>
              <a:buChar char=""/>
            </a:pPr>
            <a:r>
              <a:rPr lang="en-US" sz="2050" dirty="0"/>
              <a:t>report</a:t>
            </a:r>
            <a:r>
              <a:rPr lang="en-US" sz="2050" dirty="0" smtClean="0"/>
              <a:t>. Click on </a:t>
            </a:r>
            <a:r>
              <a:rPr lang="en-US" sz="2050" b="1" dirty="0" smtClean="0"/>
              <a:t>Home</a:t>
            </a:r>
            <a:r>
              <a:rPr lang="en-US" sz="2050" dirty="0" smtClean="0"/>
              <a:t> and </a:t>
            </a:r>
            <a:r>
              <a:rPr lang="en-US" sz="2050" b="1" dirty="0" smtClean="0"/>
              <a:t>Design View.</a:t>
            </a:r>
          </a:p>
          <a:p>
            <a:pPr marL="346075" indent="-346075">
              <a:buClr>
                <a:srgbClr val="00B050"/>
              </a:buClr>
              <a:buFont typeface="Wingdings 3" pitchFamily="18" charset="2"/>
              <a:buChar char=""/>
            </a:pPr>
            <a:r>
              <a:rPr lang="en-US" sz="2050" b="1" dirty="0" smtClean="0"/>
              <a:t>Step 09 – </a:t>
            </a:r>
            <a:r>
              <a:rPr lang="en-US" sz="2050" dirty="0" smtClean="0"/>
              <a:t>Then click on </a:t>
            </a:r>
            <a:r>
              <a:rPr lang="en-US" sz="2050" b="1" dirty="0" smtClean="0"/>
              <a:t>Label</a:t>
            </a:r>
            <a:r>
              <a:rPr lang="en-US" sz="2050" dirty="0" smtClean="0"/>
              <a:t> and click in the header of the document. Write your Name, Candidate Number and Centre Number in the box and then move it so it is in the top right hand side.</a:t>
            </a:r>
          </a:p>
          <a:p>
            <a:pPr marL="346075" indent="-346075">
              <a:buClr>
                <a:srgbClr val="00B050"/>
              </a:buClr>
              <a:buFont typeface="Wingdings 3" pitchFamily="18" charset="2"/>
              <a:buChar char=""/>
            </a:pPr>
            <a:r>
              <a:rPr lang="en-US" sz="2050" b="1" dirty="0" smtClean="0"/>
              <a:t>Step 10 – </a:t>
            </a:r>
            <a:r>
              <a:rPr lang="en-US" sz="2050" dirty="0" smtClean="0"/>
              <a:t>Save your </a:t>
            </a:r>
            <a:br>
              <a:rPr lang="en-US" sz="2050" dirty="0" smtClean="0"/>
            </a:br>
            <a:r>
              <a:rPr lang="en-US" sz="2050" dirty="0" smtClean="0"/>
              <a:t>report and print it out </a:t>
            </a:r>
            <a:br>
              <a:rPr lang="en-US" sz="2050" dirty="0" smtClean="0"/>
            </a:br>
            <a:r>
              <a:rPr lang="en-US" sz="2050" dirty="0" smtClean="0"/>
              <a:t>as proof that it is done.</a:t>
            </a:r>
            <a:endParaRPr lang="en-US" sz="2050" b="1" dirty="0" smtClean="0"/>
          </a:p>
        </p:txBody>
      </p:sp>
      <p:pic>
        <p:nvPicPr>
          <p:cNvPr id="4" name="Picture 3"/>
          <p:cNvPicPr>
            <a:picLocks noChangeAspect="1"/>
          </p:cNvPicPr>
          <p:nvPr/>
        </p:nvPicPr>
        <p:blipFill rotWithShape="1">
          <a:blip r:embed="rId3"/>
          <a:srcRect l="14860" t="60989" r="16032" b="29121"/>
          <a:stretch/>
        </p:blipFill>
        <p:spPr>
          <a:xfrm>
            <a:off x="323527" y="1238348"/>
            <a:ext cx="5546756" cy="846115"/>
          </a:xfrm>
          <a:prstGeom prst="rect">
            <a:avLst/>
          </a:prstGeom>
          <a:effectLst>
            <a:outerShdw blurRad="203200" dist="38100" dir="2700000" sx="101000" sy="101000" algn="tl" rotWithShape="0">
              <a:srgbClr val="C00000">
                <a:alpha val="40000"/>
              </a:srgbClr>
            </a:outerShdw>
          </a:effectLst>
        </p:spPr>
      </p:pic>
      <p:pic>
        <p:nvPicPr>
          <p:cNvPr id="6" name="Picture 5"/>
          <p:cNvPicPr>
            <a:picLocks noChangeAspect="1"/>
          </p:cNvPicPr>
          <p:nvPr/>
        </p:nvPicPr>
        <p:blipFill rotWithShape="1">
          <a:blip r:embed="rId4"/>
          <a:srcRect t="1822" r="88067" b="60416"/>
          <a:stretch/>
        </p:blipFill>
        <p:spPr>
          <a:xfrm>
            <a:off x="7696200" y="1179637"/>
            <a:ext cx="1017113" cy="1809652"/>
          </a:xfrm>
          <a:prstGeom prst="rect">
            <a:avLst/>
          </a:prstGeom>
          <a:effectLst>
            <a:outerShdw blurRad="152400" dist="38100" dir="2700000" sx="102000" sy="102000" algn="tl" rotWithShape="0">
              <a:prstClr val="black">
                <a:alpha val="40000"/>
              </a:prstClr>
            </a:outerShdw>
          </a:effectLst>
        </p:spPr>
      </p:pic>
      <p:cxnSp>
        <p:nvCxnSpPr>
          <p:cNvPr id="18" name="Straight Arrow Connector 17"/>
          <p:cNvCxnSpPr/>
          <p:nvPr/>
        </p:nvCxnSpPr>
        <p:spPr>
          <a:xfrm flipV="1">
            <a:off x="5867400" y="1574799"/>
            <a:ext cx="1905000" cy="1371566"/>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5867400" y="2814761"/>
            <a:ext cx="1905000" cy="131604"/>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rotWithShape="1">
          <a:blip r:embed="rId5"/>
          <a:srcRect l="23646" t="3125" r="61127" b="79167"/>
          <a:stretch/>
        </p:blipFill>
        <p:spPr>
          <a:xfrm>
            <a:off x="6362752" y="3139364"/>
            <a:ext cx="2400248" cy="1569393"/>
          </a:xfrm>
          <a:prstGeom prst="rect">
            <a:avLst/>
          </a:prstGeom>
          <a:effectLst>
            <a:outerShdw blurRad="152400" dist="38100" dir="2700000" sx="102000" sy="102000" algn="tl" rotWithShape="0">
              <a:prstClr val="black">
                <a:alpha val="40000"/>
              </a:prstClr>
            </a:outerShdw>
          </a:effectLst>
        </p:spPr>
      </p:pic>
      <p:pic>
        <p:nvPicPr>
          <p:cNvPr id="11" name="Picture 10"/>
          <p:cNvPicPr>
            <a:picLocks noChangeAspect="1"/>
          </p:cNvPicPr>
          <p:nvPr/>
        </p:nvPicPr>
        <p:blipFill rotWithShape="1">
          <a:blip r:embed="rId6"/>
          <a:srcRect l="50001" t="25000" r="10761" b="63542"/>
          <a:stretch/>
        </p:blipFill>
        <p:spPr>
          <a:xfrm>
            <a:off x="3581400" y="5105400"/>
            <a:ext cx="5181600" cy="850710"/>
          </a:xfrm>
          <a:prstGeom prst="rect">
            <a:avLst/>
          </a:prstGeom>
          <a:effectLst>
            <a:outerShdw blurRad="152400" dist="38100" dir="2700000" sx="102000" sy="102000" algn="tl" rotWithShape="0">
              <a:prstClr val="black">
                <a:alpha val="40000"/>
              </a:prstClr>
            </a:outerShdw>
          </a:effectLst>
        </p:spPr>
      </p:pic>
      <p:cxnSp>
        <p:nvCxnSpPr>
          <p:cNvPr id="20" name="Straight Arrow Connector 19"/>
          <p:cNvCxnSpPr/>
          <p:nvPr/>
        </p:nvCxnSpPr>
        <p:spPr>
          <a:xfrm>
            <a:off x="6096000" y="3924060"/>
            <a:ext cx="1342292" cy="1"/>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5867400" y="4862297"/>
            <a:ext cx="2845913" cy="347366"/>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5867400" y="4862297"/>
            <a:ext cx="228600" cy="471703"/>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1759833"/>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22244"/>
            <a:ext cx="7382054" cy="663556"/>
          </a:xfrm>
        </p:spPr>
        <p:txBody>
          <a:bodyPr>
            <a:normAutofit/>
          </a:bodyPr>
          <a:lstStyle/>
          <a:p>
            <a:r>
              <a:rPr lang="en-GB" sz="3600" b="1" dirty="0" smtClean="0"/>
              <a:t>35 – Report using </a:t>
            </a:r>
            <a:r>
              <a:rPr lang="en-GB" sz="3600" b="1" dirty="0" err="1" smtClean="0"/>
              <a:t>Reorder_Cost</a:t>
            </a:r>
            <a:r>
              <a:rPr lang="en-GB" sz="3600" b="1" dirty="0" smtClean="0"/>
              <a:t> Field</a:t>
            </a:r>
            <a:endParaRPr lang="en-GB" sz="3600" b="1" dirty="0" smtClean="0"/>
          </a:p>
        </p:txBody>
      </p:sp>
      <p:sp>
        <p:nvSpPr>
          <p:cNvPr id="2" name="Rectangle 1"/>
          <p:cNvSpPr/>
          <p:nvPr/>
        </p:nvSpPr>
        <p:spPr>
          <a:xfrm>
            <a:off x="323527" y="2146786"/>
            <a:ext cx="5924873" cy="2903872"/>
          </a:xfrm>
          <a:prstGeom prst="rect">
            <a:avLst/>
          </a:prstGeom>
        </p:spPr>
        <p:txBody>
          <a:bodyPr wrap="square">
            <a:spAutoFit/>
          </a:bodyPr>
          <a:lstStyle/>
          <a:p>
            <a:pPr marL="346075" indent="-346075">
              <a:buClr>
                <a:srgbClr val="00B050"/>
              </a:buClr>
              <a:buFont typeface="Wingdings 3" pitchFamily="18" charset="2"/>
              <a:buChar char=""/>
            </a:pPr>
            <a:r>
              <a:rPr lang="en-US" sz="2030" b="1" dirty="0" smtClean="0"/>
              <a:t>Step 01 – </a:t>
            </a:r>
            <a:r>
              <a:rPr lang="en-US" sz="2030" dirty="0" smtClean="0"/>
              <a:t>Close all the open windows and double click on your main table on the left hand side. Then click on </a:t>
            </a:r>
            <a:r>
              <a:rPr lang="en-US" sz="2030" b="1" dirty="0" smtClean="0"/>
              <a:t>View</a:t>
            </a:r>
            <a:r>
              <a:rPr lang="en-US" sz="2030" dirty="0" smtClean="0"/>
              <a:t> and </a:t>
            </a:r>
            <a:r>
              <a:rPr lang="en-US" sz="2030" b="1" dirty="0" smtClean="0"/>
              <a:t>Design View</a:t>
            </a:r>
            <a:r>
              <a:rPr lang="en-US" sz="2030" b="1" i="1" dirty="0" smtClean="0"/>
              <a:t>.</a:t>
            </a:r>
          </a:p>
          <a:p>
            <a:pPr marL="346075" indent="-346075">
              <a:buClr>
                <a:srgbClr val="00B050"/>
              </a:buClr>
              <a:buFont typeface="Wingdings 3" pitchFamily="18" charset="2"/>
              <a:buChar char=""/>
            </a:pPr>
            <a:r>
              <a:rPr lang="en-US" sz="2030" b="1" dirty="0" smtClean="0"/>
              <a:t>Step 02 – </a:t>
            </a:r>
            <a:r>
              <a:rPr lang="en-US" sz="2030" dirty="0" smtClean="0"/>
              <a:t>Add in the field name “</a:t>
            </a:r>
            <a:r>
              <a:rPr lang="en-US" sz="2030" dirty="0" err="1" smtClean="0"/>
              <a:t>Reorder_Cost</a:t>
            </a:r>
            <a:r>
              <a:rPr lang="en-US" sz="2030" dirty="0" smtClean="0"/>
              <a:t>” and change it to a </a:t>
            </a:r>
            <a:r>
              <a:rPr lang="en-US" sz="2030" b="1" dirty="0" smtClean="0"/>
              <a:t>Calculated Field</a:t>
            </a:r>
            <a:r>
              <a:rPr lang="en-US" sz="2030" dirty="0" smtClean="0"/>
              <a:t>.</a:t>
            </a:r>
          </a:p>
          <a:p>
            <a:pPr marL="346075" indent="-346075">
              <a:buClr>
                <a:srgbClr val="00B050"/>
              </a:buClr>
              <a:buFont typeface="Wingdings 3" pitchFamily="18" charset="2"/>
              <a:buChar char=""/>
            </a:pPr>
            <a:r>
              <a:rPr lang="en-US" sz="2030" b="1" dirty="0" smtClean="0"/>
              <a:t>Step 03 – </a:t>
            </a:r>
            <a:r>
              <a:rPr lang="en-US" sz="2030" dirty="0" smtClean="0"/>
              <a:t>Then Double Click on Price. Click on Operators and choose the * and then choose Reorder. </a:t>
            </a:r>
            <a:r>
              <a:rPr lang="en-US" sz="2030" b="1" dirty="0" err="1" smtClean="0">
                <a:solidFill>
                  <a:srgbClr val="FF0000"/>
                </a:solidFill>
              </a:rPr>
              <a:t>Printscreen</a:t>
            </a:r>
            <a:r>
              <a:rPr lang="en-US" sz="2030" dirty="0" smtClean="0"/>
              <a:t>, </a:t>
            </a:r>
            <a:r>
              <a:rPr lang="en-US" sz="2030" b="1" dirty="0" smtClean="0"/>
              <a:t>Paste</a:t>
            </a:r>
            <a:r>
              <a:rPr lang="en-US" sz="2030" dirty="0" smtClean="0"/>
              <a:t> and click on </a:t>
            </a:r>
            <a:r>
              <a:rPr lang="en-US" sz="2030" b="1" dirty="0" smtClean="0"/>
              <a:t>OK</a:t>
            </a:r>
            <a:r>
              <a:rPr lang="en-US" sz="2030" dirty="0" smtClean="0"/>
              <a:t>.</a:t>
            </a:r>
            <a:endParaRPr lang="en-US" sz="2030" b="1" dirty="0" smtClean="0"/>
          </a:p>
        </p:txBody>
      </p:sp>
      <p:pic>
        <p:nvPicPr>
          <p:cNvPr id="3" name="Picture 2"/>
          <p:cNvPicPr>
            <a:picLocks noChangeAspect="1"/>
          </p:cNvPicPr>
          <p:nvPr/>
        </p:nvPicPr>
        <p:blipFill rotWithShape="1">
          <a:blip r:embed="rId3"/>
          <a:srcRect l="14861" t="14835" r="19009" b="75419"/>
          <a:stretch/>
        </p:blipFill>
        <p:spPr>
          <a:xfrm>
            <a:off x="304800" y="1143000"/>
            <a:ext cx="6305873" cy="990600"/>
          </a:xfrm>
          <a:prstGeom prst="rect">
            <a:avLst/>
          </a:prstGeom>
          <a:effectLst>
            <a:outerShdw blurRad="203200" dist="38100" dir="2700000" sx="101000" sy="101000" algn="tl" rotWithShape="0">
              <a:srgbClr val="C00000">
                <a:alpha val="40000"/>
              </a:srgbClr>
            </a:outerShdw>
          </a:effectLst>
        </p:spPr>
      </p:pic>
      <p:pic>
        <p:nvPicPr>
          <p:cNvPr id="5" name="Picture 4"/>
          <p:cNvPicPr>
            <a:picLocks noChangeAspect="1"/>
          </p:cNvPicPr>
          <p:nvPr/>
        </p:nvPicPr>
        <p:blipFill rotWithShape="1">
          <a:blip r:embed="rId4"/>
          <a:srcRect t="26042" r="83968" b="67708"/>
          <a:stretch/>
        </p:blipFill>
        <p:spPr>
          <a:xfrm>
            <a:off x="6761896" y="1219200"/>
            <a:ext cx="2077304" cy="455299"/>
          </a:xfrm>
          <a:prstGeom prst="rect">
            <a:avLst/>
          </a:prstGeom>
          <a:effectLst>
            <a:outerShdw blurRad="152400" dist="38100" dir="2700000" sx="102000" sy="102000" algn="tl" rotWithShape="0">
              <a:prstClr val="black">
                <a:alpha val="40000"/>
              </a:prstClr>
            </a:outerShdw>
          </a:effectLst>
        </p:spPr>
      </p:pic>
      <p:cxnSp>
        <p:nvCxnSpPr>
          <p:cNvPr id="18" name="Straight Arrow Connector 17"/>
          <p:cNvCxnSpPr/>
          <p:nvPr/>
        </p:nvCxnSpPr>
        <p:spPr>
          <a:xfrm flipV="1">
            <a:off x="5676900" y="1446849"/>
            <a:ext cx="1257300" cy="1069635"/>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rotWithShape="1">
          <a:blip r:embed="rId5"/>
          <a:srcRect t="2604" r="84554" b="68750"/>
          <a:stretch/>
        </p:blipFill>
        <p:spPr>
          <a:xfrm>
            <a:off x="6761896" y="1828800"/>
            <a:ext cx="2077304" cy="2165909"/>
          </a:xfrm>
          <a:prstGeom prst="rect">
            <a:avLst/>
          </a:prstGeom>
          <a:effectLst>
            <a:outerShdw blurRad="152400" dist="38100" dir="2700000" sx="102000" sy="102000" algn="tl" rotWithShape="0">
              <a:prstClr val="black">
                <a:alpha val="40000"/>
              </a:prstClr>
            </a:outerShdw>
          </a:effectLst>
        </p:spPr>
      </p:pic>
      <p:cxnSp>
        <p:nvCxnSpPr>
          <p:cNvPr id="19" name="Straight Arrow Connector 18"/>
          <p:cNvCxnSpPr/>
          <p:nvPr/>
        </p:nvCxnSpPr>
        <p:spPr>
          <a:xfrm flipV="1">
            <a:off x="5712069" y="2516484"/>
            <a:ext cx="1222131" cy="378166"/>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5694484" y="2898436"/>
            <a:ext cx="1239716" cy="530564"/>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rotWithShape="1">
          <a:blip r:embed="rId6"/>
          <a:srcRect l="15812" t="43749" r="56662" b="22917"/>
          <a:stretch/>
        </p:blipFill>
        <p:spPr>
          <a:xfrm>
            <a:off x="6771102" y="4114800"/>
            <a:ext cx="2058892" cy="1401799"/>
          </a:xfrm>
          <a:prstGeom prst="rect">
            <a:avLst/>
          </a:prstGeom>
          <a:effectLst>
            <a:outerShdw blurRad="152400" dist="38100" dir="2700000" sx="102000" sy="102000" algn="tl" rotWithShape="0">
              <a:prstClr val="black">
                <a:alpha val="40000"/>
              </a:prstClr>
            </a:outerShdw>
          </a:effectLst>
        </p:spPr>
      </p:pic>
      <p:cxnSp>
        <p:nvCxnSpPr>
          <p:cNvPr id="23" name="Straight Arrow Connector 22"/>
          <p:cNvCxnSpPr/>
          <p:nvPr/>
        </p:nvCxnSpPr>
        <p:spPr>
          <a:xfrm>
            <a:off x="6248400" y="3964285"/>
            <a:ext cx="685800" cy="302915"/>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6249403" y="3964285"/>
            <a:ext cx="1769793" cy="1486286"/>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7" name="Picture 26"/>
          <p:cNvPicPr>
            <a:picLocks noChangeAspect="1"/>
          </p:cNvPicPr>
          <p:nvPr/>
        </p:nvPicPr>
        <p:blipFill rotWithShape="1">
          <a:blip r:embed="rId7"/>
          <a:srcRect l="-1" r="925" b="22568"/>
          <a:stretch/>
        </p:blipFill>
        <p:spPr>
          <a:xfrm>
            <a:off x="349655" y="5179564"/>
            <a:ext cx="2088745" cy="1373636"/>
          </a:xfrm>
          <a:prstGeom prst="rect">
            <a:avLst/>
          </a:prstGeom>
          <a:effectLst>
            <a:outerShdw blurRad="152400" dist="38100" dir="2700000" sx="102000" sy="102000" algn="tl" rotWithShape="0">
              <a:prstClr val="black">
                <a:alpha val="40000"/>
              </a:prstClr>
            </a:outerShdw>
          </a:effectLst>
        </p:spPr>
      </p:pic>
      <p:pic>
        <p:nvPicPr>
          <p:cNvPr id="28" name="Picture 27"/>
          <p:cNvPicPr>
            <a:picLocks noChangeAspect="1"/>
          </p:cNvPicPr>
          <p:nvPr/>
        </p:nvPicPr>
        <p:blipFill rotWithShape="1">
          <a:blip r:embed="rId8"/>
          <a:srcRect r="2845" b="32609"/>
          <a:stretch/>
        </p:blipFill>
        <p:spPr>
          <a:xfrm>
            <a:off x="2566401" y="5179564"/>
            <a:ext cx="2353398" cy="1373636"/>
          </a:xfrm>
          <a:prstGeom prst="rect">
            <a:avLst/>
          </a:prstGeom>
          <a:effectLst>
            <a:outerShdw blurRad="152400" dist="38100" dir="2700000" sx="102000" sy="102000" algn="tl" rotWithShape="0">
              <a:prstClr val="black">
                <a:alpha val="40000"/>
              </a:prstClr>
            </a:outerShdw>
          </a:effectLst>
        </p:spPr>
      </p:pic>
      <p:pic>
        <p:nvPicPr>
          <p:cNvPr id="29" name="Picture 28"/>
          <p:cNvPicPr>
            <a:picLocks noChangeAspect="1"/>
          </p:cNvPicPr>
          <p:nvPr/>
        </p:nvPicPr>
        <p:blipFill rotWithShape="1">
          <a:blip r:embed="rId9"/>
          <a:srcRect b="24879"/>
          <a:stretch/>
        </p:blipFill>
        <p:spPr>
          <a:xfrm>
            <a:off x="5047800" y="5157870"/>
            <a:ext cx="2199620" cy="1390410"/>
          </a:xfrm>
          <a:prstGeom prst="rect">
            <a:avLst/>
          </a:prstGeom>
          <a:effectLst>
            <a:outerShdw blurRad="152400" dist="38100" dir="2700000" sx="102000" sy="102000" algn="tl" rotWithShape="0">
              <a:prstClr val="black">
                <a:alpha val="40000"/>
              </a:prstClr>
            </a:outerShdw>
          </a:effectLst>
        </p:spPr>
      </p:pic>
    </p:spTree>
    <p:extLst>
      <p:ext uri="{BB962C8B-B14F-4D97-AF65-F5344CB8AC3E}">
        <p14:creationId xmlns:p14="http://schemas.microsoft.com/office/powerpoint/2010/main" val="4185130610"/>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22244"/>
            <a:ext cx="7382054" cy="663556"/>
          </a:xfrm>
        </p:spPr>
        <p:txBody>
          <a:bodyPr>
            <a:normAutofit/>
          </a:bodyPr>
          <a:lstStyle/>
          <a:p>
            <a:r>
              <a:rPr lang="en-GB" sz="3600" b="1" dirty="0" smtClean="0"/>
              <a:t>35 – Report using </a:t>
            </a:r>
            <a:r>
              <a:rPr lang="en-GB" sz="3600" b="1" dirty="0" err="1" smtClean="0"/>
              <a:t>Reorder_Cost</a:t>
            </a:r>
            <a:r>
              <a:rPr lang="en-GB" sz="3600" b="1" dirty="0" smtClean="0"/>
              <a:t> Field</a:t>
            </a:r>
            <a:endParaRPr lang="en-GB" sz="3600" b="1" dirty="0" smtClean="0"/>
          </a:p>
        </p:txBody>
      </p:sp>
      <p:sp>
        <p:nvSpPr>
          <p:cNvPr id="2" name="Rectangle 1"/>
          <p:cNvSpPr/>
          <p:nvPr/>
        </p:nvSpPr>
        <p:spPr>
          <a:xfrm>
            <a:off x="323527" y="1143000"/>
            <a:ext cx="5924873" cy="5262979"/>
          </a:xfrm>
          <a:prstGeom prst="rect">
            <a:avLst/>
          </a:prstGeom>
        </p:spPr>
        <p:txBody>
          <a:bodyPr wrap="square">
            <a:spAutoFit/>
          </a:bodyPr>
          <a:lstStyle/>
          <a:p>
            <a:pPr marL="346075" indent="-346075">
              <a:buClr>
                <a:srgbClr val="00B050"/>
              </a:buClr>
              <a:buFont typeface="Wingdings 3" pitchFamily="18" charset="2"/>
              <a:buChar char=""/>
            </a:pPr>
            <a:r>
              <a:rPr lang="en-US" sz="2400" b="1" dirty="0" smtClean="0"/>
              <a:t>Step 04 – </a:t>
            </a:r>
            <a:r>
              <a:rPr lang="en-US" sz="2400" dirty="0" smtClean="0"/>
              <a:t>Then change the </a:t>
            </a:r>
            <a:r>
              <a:rPr lang="en-US" sz="2400" b="1" dirty="0"/>
              <a:t>R</a:t>
            </a:r>
            <a:r>
              <a:rPr lang="en-US" sz="2400" b="1" dirty="0" smtClean="0"/>
              <a:t>esult Type </a:t>
            </a:r>
            <a:r>
              <a:rPr lang="en-US" sz="2400" dirty="0" smtClean="0"/>
              <a:t>to Currency and the format to Euro.</a:t>
            </a:r>
          </a:p>
          <a:p>
            <a:pPr marL="346075" indent="-346075">
              <a:buClr>
                <a:srgbClr val="00B050"/>
              </a:buClr>
              <a:buFont typeface="Wingdings 3" pitchFamily="18" charset="2"/>
              <a:buChar char=""/>
            </a:pPr>
            <a:endParaRPr lang="en-US" sz="2400" b="1" dirty="0" smtClean="0"/>
          </a:p>
          <a:p>
            <a:pPr marL="346075" indent="-346075">
              <a:buClr>
                <a:srgbClr val="00B050"/>
              </a:buClr>
              <a:buFont typeface="Wingdings 3" pitchFamily="18" charset="2"/>
              <a:buChar char=""/>
            </a:pPr>
            <a:endParaRPr lang="en-US" sz="2400" b="1" dirty="0"/>
          </a:p>
          <a:p>
            <a:pPr marL="346075" indent="-346075">
              <a:buClr>
                <a:srgbClr val="00B050"/>
              </a:buClr>
              <a:buFont typeface="Wingdings 3" pitchFamily="18" charset="2"/>
              <a:buChar char=""/>
            </a:pPr>
            <a:r>
              <a:rPr lang="en-US" sz="2400" b="1" dirty="0" smtClean="0"/>
              <a:t>Step 05 – </a:t>
            </a:r>
            <a:r>
              <a:rPr lang="en-US" sz="2400" dirty="0" smtClean="0"/>
              <a:t>Now for the Query. Close the open window and click on the N1302Products table, then click on Query Wizard as before and choose Simple Query Wizard.</a:t>
            </a:r>
          </a:p>
          <a:p>
            <a:pPr marL="346075" indent="-346075">
              <a:buClr>
                <a:srgbClr val="00B050"/>
              </a:buClr>
              <a:buFont typeface="Wingdings 3" pitchFamily="18" charset="2"/>
              <a:buChar char=""/>
            </a:pPr>
            <a:r>
              <a:rPr lang="en-US" sz="2400" b="1" dirty="0" smtClean="0"/>
              <a:t>Step 06 - </a:t>
            </a:r>
            <a:r>
              <a:rPr lang="en-US" sz="2400" dirty="0" smtClean="0"/>
              <a:t>Choose all the fields, click on Next, change the name to Items to Place on Order, modify the query and finish.</a:t>
            </a:r>
          </a:p>
        </p:txBody>
      </p:sp>
      <p:pic>
        <p:nvPicPr>
          <p:cNvPr id="4" name="Picture 3"/>
          <p:cNvPicPr>
            <a:picLocks noChangeAspect="1"/>
          </p:cNvPicPr>
          <p:nvPr/>
        </p:nvPicPr>
        <p:blipFill rotWithShape="1">
          <a:blip r:embed="rId3"/>
          <a:srcRect l="16032" t="60417" r="61128" b="17708"/>
          <a:stretch/>
        </p:blipFill>
        <p:spPr>
          <a:xfrm>
            <a:off x="6248400" y="1143000"/>
            <a:ext cx="2590800" cy="1395046"/>
          </a:xfrm>
          <a:prstGeom prst="rect">
            <a:avLst/>
          </a:prstGeom>
        </p:spPr>
      </p:pic>
      <p:cxnSp>
        <p:nvCxnSpPr>
          <p:cNvPr id="18" name="Straight Arrow Connector 17"/>
          <p:cNvCxnSpPr/>
          <p:nvPr/>
        </p:nvCxnSpPr>
        <p:spPr>
          <a:xfrm>
            <a:off x="5753100" y="1457674"/>
            <a:ext cx="571500" cy="66326"/>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753100" y="1457674"/>
            <a:ext cx="552450" cy="175689"/>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5753100" y="1755169"/>
            <a:ext cx="1705154" cy="226031"/>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rotWithShape="1">
          <a:blip r:embed="rId4"/>
          <a:srcRect l="22879" t="26923" r="17203" b="68749"/>
          <a:stretch/>
        </p:blipFill>
        <p:spPr>
          <a:xfrm>
            <a:off x="304800" y="2367661"/>
            <a:ext cx="5867400" cy="451739"/>
          </a:xfrm>
          <a:prstGeom prst="rect">
            <a:avLst/>
          </a:prstGeom>
          <a:effectLst>
            <a:outerShdw blurRad="203200" dist="38100" dir="2700000" sx="101000" sy="101000" algn="tl" rotWithShape="0">
              <a:srgbClr val="C00000">
                <a:alpha val="40000"/>
              </a:srgbClr>
            </a:outerShdw>
          </a:effectLst>
        </p:spPr>
      </p:pic>
      <p:pic>
        <p:nvPicPr>
          <p:cNvPr id="30" name="Picture 29"/>
          <p:cNvPicPr>
            <a:picLocks noChangeAspect="1"/>
          </p:cNvPicPr>
          <p:nvPr/>
        </p:nvPicPr>
        <p:blipFill rotWithShape="1">
          <a:blip r:embed="rId5"/>
          <a:srcRect l="220" t="26041" r="84346" b="63542"/>
          <a:stretch/>
        </p:blipFill>
        <p:spPr>
          <a:xfrm>
            <a:off x="6305550" y="2698467"/>
            <a:ext cx="2533650" cy="961430"/>
          </a:xfrm>
          <a:prstGeom prst="rect">
            <a:avLst/>
          </a:prstGeom>
        </p:spPr>
      </p:pic>
      <p:pic>
        <p:nvPicPr>
          <p:cNvPr id="31" name="Picture 30"/>
          <p:cNvPicPr>
            <a:picLocks noChangeAspect="1"/>
          </p:cNvPicPr>
          <p:nvPr/>
        </p:nvPicPr>
        <p:blipFill rotWithShape="1">
          <a:blip r:embed="rId6"/>
          <a:srcRect t="30749" r="16129" b="15775"/>
          <a:stretch/>
        </p:blipFill>
        <p:spPr>
          <a:xfrm>
            <a:off x="6485059" y="3808595"/>
            <a:ext cx="2174631" cy="1045496"/>
          </a:xfrm>
          <a:prstGeom prst="rect">
            <a:avLst/>
          </a:prstGeom>
        </p:spPr>
      </p:pic>
      <p:pic>
        <p:nvPicPr>
          <p:cNvPr id="32" name="Picture 31"/>
          <p:cNvPicPr>
            <a:picLocks noChangeAspect="1"/>
          </p:cNvPicPr>
          <p:nvPr/>
        </p:nvPicPr>
        <p:blipFill rotWithShape="1">
          <a:blip r:embed="rId7"/>
          <a:srcRect l="44143" t="19792" r="33602" b="52083"/>
          <a:stretch/>
        </p:blipFill>
        <p:spPr>
          <a:xfrm>
            <a:off x="6467475" y="4975897"/>
            <a:ext cx="2209800" cy="1570121"/>
          </a:xfrm>
          <a:prstGeom prst="rect">
            <a:avLst/>
          </a:prstGeom>
        </p:spPr>
      </p:pic>
      <p:cxnSp>
        <p:nvCxnSpPr>
          <p:cNvPr id="35" name="Straight Arrow Connector 34"/>
          <p:cNvCxnSpPr/>
          <p:nvPr/>
        </p:nvCxnSpPr>
        <p:spPr>
          <a:xfrm flipV="1">
            <a:off x="5493638" y="4499674"/>
            <a:ext cx="2202562" cy="277084"/>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V="1">
            <a:off x="5638800" y="5233958"/>
            <a:ext cx="956119" cy="138542"/>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5638800" y="5943600"/>
            <a:ext cx="956119" cy="455317"/>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0338672"/>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22244"/>
            <a:ext cx="7382054" cy="663556"/>
          </a:xfrm>
        </p:spPr>
        <p:txBody>
          <a:bodyPr>
            <a:normAutofit/>
          </a:bodyPr>
          <a:lstStyle/>
          <a:p>
            <a:r>
              <a:rPr lang="en-GB" sz="3600" b="1" dirty="0" smtClean="0"/>
              <a:t>35 – Report using </a:t>
            </a:r>
            <a:r>
              <a:rPr lang="en-GB" sz="3600" b="1" dirty="0" err="1" smtClean="0"/>
              <a:t>Reorder_Cost</a:t>
            </a:r>
            <a:r>
              <a:rPr lang="en-GB" sz="3600" b="1" dirty="0" smtClean="0"/>
              <a:t> Field</a:t>
            </a:r>
            <a:endParaRPr lang="en-GB" sz="3600" b="1" dirty="0" smtClean="0"/>
          </a:p>
        </p:txBody>
      </p:sp>
      <p:sp>
        <p:nvSpPr>
          <p:cNvPr id="2" name="Rectangle 1"/>
          <p:cNvSpPr/>
          <p:nvPr/>
        </p:nvSpPr>
        <p:spPr>
          <a:xfrm>
            <a:off x="323527" y="1748135"/>
            <a:ext cx="8515673" cy="4154984"/>
          </a:xfrm>
          <a:prstGeom prst="rect">
            <a:avLst/>
          </a:prstGeom>
        </p:spPr>
        <p:txBody>
          <a:bodyPr wrap="square">
            <a:spAutoFit/>
          </a:bodyPr>
          <a:lstStyle/>
          <a:p>
            <a:pPr marL="346075" indent="-346075">
              <a:buClr>
                <a:srgbClr val="00B050"/>
              </a:buClr>
              <a:buFont typeface="Wingdings 3" pitchFamily="18" charset="2"/>
              <a:buChar char=""/>
            </a:pPr>
            <a:r>
              <a:rPr lang="en-US" sz="2400" b="1" dirty="0" smtClean="0"/>
              <a:t>Step 07 – </a:t>
            </a:r>
            <a:r>
              <a:rPr lang="en-US" sz="2400" dirty="0" smtClean="0"/>
              <a:t>We now need to fill in the query fields above.</a:t>
            </a:r>
          </a:p>
          <a:p>
            <a:pPr marL="346075" indent="-346075">
              <a:buClr>
                <a:srgbClr val="00B050"/>
              </a:buClr>
              <a:buFont typeface="Wingdings 3" pitchFamily="18" charset="2"/>
              <a:buChar char=""/>
            </a:pPr>
            <a:endParaRPr lang="en-US" sz="2400" dirty="0"/>
          </a:p>
          <a:p>
            <a:pPr marL="346075" indent="-346075">
              <a:buClr>
                <a:srgbClr val="00B050"/>
              </a:buClr>
              <a:buFont typeface="Wingdings 3" pitchFamily="18" charset="2"/>
              <a:buChar char=""/>
            </a:pPr>
            <a:endParaRPr lang="en-US" sz="2400" dirty="0" smtClean="0"/>
          </a:p>
          <a:p>
            <a:pPr>
              <a:buClr>
                <a:srgbClr val="00B050"/>
              </a:buClr>
            </a:pPr>
            <a:endParaRPr lang="en-US" sz="2400" dirty="0" smtClean="0"/>
          </a:p>
          <a:p>
            <a:pPr marL="346075" indent="-346075">
              <a:buClr>
                <a:srgbClr val="00B050"/>
              </a:buClr>
              <a:buFont typeface="Wingdings 3" pitchFamily="18" charset="2"/>
              <a:buChar char=""/>
            </a:pPr>
            <a:r>
              <a:rPr lang="en-US" sz="2400" dirty="0" smtClean="0"/>
              <a:t>Notice how the fields are set on this &amp; the language used.</a:t>
            </a:r>
          </a:p>
          <a:p>
            <a:pPr marL="346075" indent="-346075">
              <a:buClr>
                <a:srgbClr val="00B050"/>
              </a:buClr>
              <a:buFont typeface="Wingdings 3" pitchFamily="18" charset="2"/>
              <a:buChar char=""/>
            </a:pPr>
            <a:endParaRPr lang="en-US" sz="2400" dirty="0" smtClean="0"/>
          </a:p>
          <a:p>
            <a:pPr marL="346075" indent="-346075">
              <a:buClr>
                <a:srgbClr val="00B050"/>
              </a:buClr>
              <a:buFont typeface="Wingdings 3" pitchFamily="18" charset="2"/>
              <a:buChar char=""/>
            </a:pPr>
            <a:endParaRPr lang="en-US" sz="2400" dirty="0" smtClean="0"/>
          </a:p>
          <a:p>
            <a:pPr marL="346075" indent="-346075">
              <a:buClr>
                <a:srgbClr val="00B050"/>
              </a:buClr>
              <a:buFont typeface="Wingdings 3" pitchFamily="18" charset="2"/>
              <a:buChar char=""/>
            </a:pPr>
            <a:r>
              <a:rPr lang="en-US" sz="2400" b="1" dirty="0" smtClean="0"/>
              <a:t>Step 08 </a:t>
            </a:r>
            <a:r>
              <a:rPr lang="en-US" sz="2400" dirty="0" smtClean="0"/>
              <a:t>– We only want a tick for the </a:t>
            </a:r>
            <a:r>
              <a:rPr lang="en-US" sz="2400" b="1" dirty="0" smtClean="0">
                <a:solidFill>
                  <a:srgbClr val="FF0000"/>
                </a:solidFill>
              </a:rPr>
              <a:t>Code</a:t>
            </a:r>
            <a:r>
              <a:rPr lang="en-US" sz="2400" dirty="0" smtClean="0">
                <a:solidFill>
                  <a:srgbClr val="FF0000"/>
                </a:solidFill>
              </a:rPr>
              <a:t>, </a:t>
            </a:r>
            <a:r>
              <a:rPr lang="en-US" sz="2400" b="1" dirty="0" smtClean="0">
                <a:solidFill>
                  <a:srgbClr val="FF0000"/>
                </a:solidFill>
              </a:rPr>
              <a:t>Description</a:t>
            </a:r>
            <a:r>
              <a:rPr lang="en-US" sz="2400" dirty="0" smtClean="0"/>
              <a:t>, </a:t>
            </a:r>
            <a:r>
              <a:rPr lang="en-US" sz="2400" b="1" dirty="0" smtClean="0">
                <a:solidFill>
                  <a:srgbClr val="FF0000"/>
                </a:solidFill>
              </a:rPr>
              <a:t>Price</a:t>
            </a:r>
            <a:r>
              <a:rPr lang="en-US" sz="2400" dirty="0" smtClean="0">
                <a:solidFill>
                  <a:srgbClr val="FF0000"/>
                </a:solidFill>
              </a:rPr>
              <a:t>, </a:t>
            </a:r>
            <a:r>
              <a:rPr lang="en-US" sz="2400" b="1" dirty="0" err="1" smtClean="0">
                <a:solidFill>
                  <a:srgbClr val="FF0000"/>
                </a:solidFill>
              </a:rPr>
              <a:t>Stock_Item</a:t>
            </a:r>
            <a:r>
              <a:rPr lang="en-US" sz="2400" b="1" dirty="0" smtClean="0">
                <a:solidFill>
                  <a:srgbClr val="FF0000"/>
                </a:solidFill>
              </a:rPr>
              <a:t>, </a:t>
            </a:r>
            <a:r>
              <a:rPr lang="en-US" sz="2400" b="1" dirty="0" err="1" smtClean="0">
                <a:solidFill>
                  <a:srgbClr val="FF0000"/>
                </a:solidFill>
              </a:rPr>
              <a:t>Stock_Level</a:t>
            </a:r>
            <a:r>
              <a:rPr lang="en-US" sz="2400" dirty="0" smtClean="0">
                <a:solidFill>
                  <a:srgbClr val="FF0000"/>
                </a:solidFill>
              </a:rPr>
              <a:t> </a:t>
            </a:r>
            <a:r>
              <a:rPr lang="en-US" sz="2400" dirty="0" smtClean="0"/>
              <a:t>and </a:t>
            </a:r>
            <a:r>
              <a:rPr lang="en-US" sz="2400" b="1" dirty="0" err="1" smtClean="0">
                <a:solidFill>
                  <a:srgbClr val="FF0000"/>
                </a:solidFill>
              </a:rPr>
              <a:t>Reorder_Cost</a:t>
            </a:r>
            <a:r>
              <a:rPr lang="en-US" sz="2400" dirty="0" smtClean="0"/>
              <a:t>. Untick the others and then choose to sort by description as ascending. </a:t>
            </a:r>
            <a:r>
              <a:rPr lang="en-US" sz="2400" dirty="0" smtClean="0">
                <a:solidFill>
                  <a:srgbClr val="0070C0"/>
                </a:solidFill>
              </a:rPr>
              <a:t>(we could also do this at Report level)</a:t>
            </a:r>
          </a:p>
        </p:txBody>
      </p:sp>
      <p:pic>
        <p:nvPicPr>
          <p:cNvPr id="13" name="Picture 12"/>
          <p:cNvPicPr>
            <a:picLocks noChangeAspect="1"/>
          </p:cNvPicPr>
          <p:nvPr/>
        </p:nvPicPr>
        <p:blipFill rotWithShape="1">
          <a:blip r:embed="rId3"/>
          <a:srcRect l="22879" t="26923" r="17203" b="68749"/>
          <a:stretch/>
        </p:blipFill>
        <p:spPr>
          <a:xfrm>
            <a:off x="323527" y="1204627"/>
            <a:ext cx="5867400" cy="451739"/>
          </a:xfrm>
          <a:prstGeom prst="rect">
            <a:avLst/>
          </a:prstGeom>
          <a:effectLst>
            <a:outerShdw blurRad="203200" dist="38100" dir="2700000" sx="101000" sy="101000" algn="tl" rotWithShape="0">
              <a:srgbClr val="C00000">
                <a:alpha val="40000"/>
              </a:srgbClr>
            </a:outerShdw>
          </a:effectLst>
        </p:spPr>
      </p:pic>
      <p:pic>
        <p:nvPicPr>
          <p:cNvPr id="3" name="Picture 2"/>
          <p:cNvPicPr>
            <a:picLocks noChangeAspect="1"/>
          </p:cNvPicPr>
          <p:nvPr/>
        </p:nvPicPr>
        <p:blipFill rotWithShape="1">
          <a:blip r:embed="rId4"/>
          <a:srcRect l="59370" t="62500" r="8419" b="23958"/>
          <a:stretch/>
        </p:blipFill>
        <p:spPr>
          <a:xfrm>
            <a:off x="2485862" y="2286000"/>
            <a:ext cx="4191001" cy="990600"/>
          </a:xfrm>
          <a:prstGeom prst="rect">
            <a:avLst/>
          </a:prstGeom>
          <a:effectLst>
            <a:outerShdw blurRad="152400" dist="38100" dir="2700000" sx="102000" sy="102000" algn="tl" rotWithShape="0">
              <a:prstClr val="black">
                <a:alpha val="40000"/>
              </a:prstClr>
            </a:outerShdw>
          </a:effectLst>
        </p:spPr>
      </p:pic>
      <p:cxnSp>
        <p:nvCxnSpPr>
          <p:cNvPr id="22" name="Straight Arrow Connector 21"/>
          <p:cNvCxnSpPr/>
          <p:nvPr/>
        </p:nvCxnSpPr>
        <p:spPr>
          <a:xfrm flipH="1">
            <a:off x="2667000" y="2209800"/>
            <a:ext cx="838200" cy="8382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3505200" y="2209800"/>
            <a:ext cx="1076162" cy="8382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3505200" y="2209800"/>
            <a:ext cx="2133600" cy="8382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rotWithShape="1">
          <a:blip r:embed="rId3"/>
          <a:srcRect l="23060" t="31319" r="17203" b="62088"/>
          <a:stretch/>
        </p:blipFill>
        <p:spPr>
          <a:xfrm>
            <a:off x="2057400" y="3696905"/>
            <a:ext cx="5495209" cy="646495"/>
          </a:xfrm>
          <a:prstGeom prst="rect">
            <a:avLst/>
          </a:prstGeom>
          <a:effectLst>
            <a:outerShdw blurRad="203200" dist="38100" dir="2700000" sx="101000" sy="101000" algn="tl" rotWithShape="0">
              <a:srgbClr val="C00000">
                <a:alpha val="40000"/>
              </a:srgbClr>
            </a:outerShdw>
          </a:effectLst>
        </p:spPr>
      </p:pic>
      <p:pic>
        <p:nvPicPr>
          <p:cNvPr id="12" name="Picture 11"/>
          <p:cNvPicPr>
            <a:picLocks noChangeAspect="1"/>
          </p:cNvPicPr>
          <p:nvPr/>
        </p:nvPicPr>
        <p:blipFill rotWithShape="1">
          <a:blip r:embed="rId5"/>
          <a:srcRect l="17203" t="62500" r="2562" b="25000"/>
          <a:stretch/>
        </p:blipFill>
        <p:spPr>
          <a:xfrm>
            <a:off x="342899" y="5815673"/>
            <a:ext cx="8420101" cy="737527"/>
          </a:xfrm>
          <a:prstGeom prst="rect">
            <a:avLst/>
          </a:prstGeom>
          <a:effectLst>
            <a:outerShdw blurRad="152400" dist="38100" dir="2700000" sx="102000" sy="102000" algn="tl" rotWithShape="0">
              <a:prstClr val="black">
                <a:alpha val="40000"/>
              </a:prstClr>
            </a:outerShdw>
          </a:effectLst>
        </p:spPr>
      </p:pic>
      <p:cxnSp>
        <p:nvCxnSpPr>
          <p:cNvPr id="27" name="Straight Arrow Connector 26"/>
          <p:cNvCxnSpPr/>
          <p:nvPr/>
        </p:nvCxnSpPr>
        <p:spPr>
          <a:xfrm flipH="1">
            <a:off x="2286000" y="5410200"/>
            <a:ext cx="1143000" cy="809955"/>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2133600" y="5410200"/>
            <a:ext cx="609600" cy="88197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6661793"/>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22244"/>
            <a:ext cx="7382054" cy="663556"/>
          </a:xfrm>
        </p:spPr>
        <p:txBody>
          <a:bodyPr>
            <a:normAutofit/>
          </a:bodyPr>
          <a:lstStyle/>
          <a:p>
            <a:r>
              <a:rPr lang="en-GB" sz="3600" b="1" dirty="0" smtClean="0"/>
              <a:t>35 – Report using </a:t>
            </a:r>
            <a:r>
              <a:rPr lang="en-GB" sz="3600" b="1" dirty="0" err="1" smtClean="0"/>
              <a:t>Reorder_Cost</a:t>
            </a:r>
            <a:r>
              <a:rPr lang="en-GB" sz="3600" b="1" dirty="0" smtClean="0"/>
              <a:t> Field</a:t>
            </a:r>
            <a:endParaRPr lang="en-GB" sz="3600" b="1" dirty="0" smtClean="0"/>
          </a:p>
        </p:txBody>
      </p:sp>
      <p:sp>
        <p:nvSpPr>
          <p:cNvPr id="2" name="Rectangle 1"/>
          <p:cNvSpPr/>
          <p:nvPr/>
        </p:nvSpPr>
        <p:spPr>
          <a:xfrm>
            <a:off x="323527" y="1143000"/>
            <a:ext cx="6153472" cy="5632311"/>
          </a:xfrm>
          <a:prstGeom prst="rect">
            <a:avLst/>
          </a:prstGeom>
        </p:spPr>
        <p:txBody>
          <a:bodyPr wrap="square">
            <a:spAutoFit/>
          </a:bodyPr>
          <a:lstStyle/>
          <a:p>
            <a:pPr marL="346075" indent="-346075">
              <a:buClr>
                <a:srgbClr val="00B050"/>
              </a:buClr>
              <a:buFont typeface="Wingdings 3" pitchFamily="18" charset="2"/>
              <a:buChar char=""/>
            </a:pPr>
            <a:r>
              <a:rPr lang="en-US" sz="2400" b="1" dirty="0" smtClean="0"/>
              <a:t>Step 09 – </a:t>
            </a:r>
            <a:r>
              <a:rPr lang="en-US" sz="2400" dirty="0" smtClean="0"/>
              <a:t>Run it, you should have </a:t>
            </a:r>
            <a:br>
              <a:rPr lang="en-US" sz="2400" dirty="0" smtClean="0"/>
            </a:br>
            <a:r>
              <a:rPr lang="en-US" sz="2400" dirty="0" smtClean="0"/>
              <a:t>about 11 records. Save it, </a:t>
            </a:r>
            <a:r>
              <a:rPr lang="en-US" sz="2400" b="1" dirty="0" err="1" smtClean="0">
                <a:solidFill>
                  <a:srgbClr val="FF0000"/>
                </a:solidFill>
              </a:rPr>
              <a:t>Printscreen</a:t>
            </a:r>
            <a:r>
              <a:rPr lang="en-US" sz="2400" dirty="0" smtClean="0">
                <a:solidFill>
                  <a:srgbClr val="FF0000"/>
                </a:solidFill>
              </a:rPr>
              <a:t> </a:t>
            </a:r>
            <a:r>
              <a:rPr lang="en-US" sz="2400" dirty="0" smtClean="0"/>
              <a:t>the Query Criteria and then close it.</a:t>
            </a:r>
          </a:p>
          <a:p>
            <a:pPr marL="346075" indent="-346075">
              <a:buClr>
                <a:srgbClr val="00B050"/>
              </a:buClr>
              <a:buFont typeface="Wingdings 3" pitchFamily="18" charset="2"/>
              <a:buChar char=""/>
            </a:pPr>
            <a:r>
              <a:rPr lang="en-US" sz="2400" b="1" dirty="0" smtClean="0"/>
              <a:t>Step 10 </a:t>
            </a:r>
            <a:r>
              <a:rPr lang="en-US" sz="2400" dirty="0" smtClean="0"/>
              <a:t>– Click on the Query we just made on the left hand side and then click on Report Wizard. Then follow the steps.</a:t>
            </a:r>
          </a:p>
          <a:p>
            <a:pPr marL="346075" indent="-346075">
              <a:buClr>
                <a:srgbClr val="00B050"/>
              </a:buClr>
              <a:buFont typeface="Wingdings 3" pitchFamily="18" charset="2"/>
              <a:buChar char=""/>
            </a:pPr>
            <a:endParaRPr lang="en-US" sz="2400" dirty="0"/>
          </a:p>
          <a:p>
            <a:pPr marL="346075" indent="-346075">
              <a:buClr>
                <a:srgbClr val="00B050"/>
              </a:buClr>
              <a:buFont typeface="Wingdings 3" pitchFamily="18" charset="2"/>
              <a:buChar char=""/>
            </a:pPr>
            <a:endParaRPr lang="en-US" sz="2400" dirty="0" smtClean="0"/>
          </a:p>
          <a:p>
            <a:pPr marL="346075" indent="-346075">
              <a:buClr>
                <a:srgbClr val="00B050"/>
              </a:buClr>
              <a:buFont typeface="Wingdings 3" pitchFamily="18" charset="2"/>
              <a:buChar char=""/>
            </a:pPr>
            <a:endParaRPr lang="en-US" sz="2400" dirty="0" smtClean="0"/>
          </a:p>
          <a:p>
            <a:pPr marL="346075" indent="-346075">
              <a:buClr>
                <a:srgbClr val="00B050"/>
              </a:buClr>
              <a:buFont typeface="Wingdings 3" pitchFamily="18" charset="2"/>
              <a:buChar char=""/>
            </a:pPr>
            <a:endParaRPr lang="en-US" sz="2400" dirty="0" smtClean="0"/>
          </a:p>
          <a:p>
            <a:pPr marL="346075" indent="-346075">
              <a:buClr>
                <a:srgbClr val="00B050"/>
              </a:buClr>
              <a:buFont typeface="Wingdings 3" pitchFamily="18" charset="2"/>
              <a:buChar char=""/>
            </a:pPr>
            <a:endParaRPr lang="en-US" sz="2400" dirty="0"/>
          </a:p>
          <a:p>
            <a:pPr marL="346075" indent="-346075">
              <a:buClr>
                <a:srgbClr val="00B050"/>
              </a:buClr>
              <a:buFont typeface="Wingdings 3" pitchFamily="18" charset="2"/>
              <a:buChar char=""/>
            </a:pPr>
            <a:endParaRPr lang="en-US" sz="2400" dirty="0" smtClean="0"/>
          </a:p>
          <a:p>
            <a:pPr marL="346075" indent="-346075">
              <a:buClr>
                <a:srgbClr val="00B050"/>
              </a:buClr>
              <a:buFont typeface="Wingdings 3" pitchFamily="18" charset="2"/>
              <a:buChar char=""/>
            </a:pPr>
            <a:endParaRPr lang="en-US" sz="2400" dirty="0" smtClean="0"/>
          </a:p>
          <a:p>
            <a:pPr marL="346075" indent="-346075">
              <a:buClr>
                <a:srgbClr val="00B050"/>
              </a:buClr>
              <a:buFont typeface="Wingdings 3" pitchFamily="18" charset="2"/>
              <a:buChar char=""/>
            </a:pPr>
            <a:r>
              <a:rPr lang="en-US" sz="2400" dirty="0" smtClean="0"/>
              <a:t>Make sure it is </a:t>
            </a:r>
            <a:br>
              <a:rPr lang="en-US" sz="2400" dirty="0" smtClean="0"/>
            </a:br>
            <a:r>
              <a:rPr lang="en-US" sz="2400" dirty="0" smtClean="0"/>
              <a:t>sorted by description still. </a:t>
            </a:r>
          </a:p>
        </p:txBody>
      </p:sp>
      <p:pic>
        <p:nvPicPr>
          <p:cNvPr id="3" name="Picture 2"/>
          <p:cNvPicPr>
            <a:picLocks noChangeAspect="1"/>
          </p:cNvPicPr>
          <p:nvPr/>
        </p:nvPicPr>
        <p:blipFill rotWithShape="1">
          <a:blip r:embed="rId3"/>
          <a:srcRect l="806" t="33334" r="83968" b="58333"/>
          <a:stretch/>
        </p:blipFill>
        <p:spPr>
          <a:xfrm>
            <a:off x="6172201" y="1160584"/>
            <a:ext cx="2666999" cy="820615"/>
          </a:xfrm>
          <a:prstGeom prst="rect">
            <a:avLst/>
          </a:prstGeom>
          <a:effectLst>
            <a:outerShdw blurRad="152400" dist="38100" dir="2700000" sx="102000" sy="102000" algn="tl" rotWithShape="0">
              <a:prstClr val="black">
                <a:alpha val="40000"/>
              </a:prstClr>
            </a:outerShdw>
          </a:effectLst>
        </p:spPr>
      </p:pic>
      <p:cxnSp>
        <p:nvCxnSpPr>
          <p:cNvPr id="22" name="Straight Arrow Connector 21"/>
          <p:cNvCxnSpPr/>
          <p:nvPr/>
        </p:nvCxnSpPr>
        <p:spPr>
          <a:xfrm flipV="1">
            <a:off x="5742342" y="1734150"/>
            <a:ext cx="948881" cy="494937"/>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rotWithShape="1">
          <a:blip r:embed="rId4"/>
          <a:srcRect l="3226" t="35026" r="16129" b="24332"/>
          <a:stretch/>
        </p:blipFill>
        <p:spPr>
          <a:xfrm>
            <a:off x="304800" y="3444542"/>
            <a:ext cx="3509690" cy="1333682"/>
          </a:xfrm>
          <a:prstGeom prst="rect">
            <a:avLst/>
          </a:prstGeom>
          <a:effectLst>
            <a:outerShdw blurRad="165100" dist="38100" dir="2700000" sx="102000" sy="102000" algn="tl" rotWithShape="0">
              <a:prstClr val="black">
                <a:alpha val="40000"/>
              </a:prstClr>
            </a:outerShdw>
          </a:effectLst>
        </p:spPr>
      </p:pic>
      <p:pic>
        <p:nvPicPr>
          <p:cNvPr id="7" name="Picture 6"/>
          <p:cNvPicPr>
            <a:picLocks noChangeAspect="1"/>
          </p:cNvPicPr>
          <p:nvPr/>
        </p:nvPicPr>
        <p:blipFill rotWithShape="1">
          <a:blip r:embed="rId5"/>
          <a:srcRect l="40323" t="15775" r="1613" b="56417"/>
          <a:stretch/>
        </p:blipFill>
        <p:spPr>
          <a:xfrm>
            <a:off x="2057400" y="4693245"/>
            <a:ext cx="2743200" cy="1097955"/>
          </a:xfrm>
          <a:prstGeom prst="rect">
            <a:avLst/>
          </a:prstGeom>
          <a:effectLst>
            <a:outerShdw blurRad="165100" dist="38100" dir="2700000" sx="102000" sy="102000" algn="tl" rotWithShape="0">
              <a:prstClr val="black">
                <a:alpha val="40000"/>
              </a:prstClr>
            </a:outerShdw>
          </a:effectLst>
        </p:spPr>
      </p:pic>
      <p:pic>
        <p:nvPicPr>
          <p:cNvPr id="8" name="Picture 7"/>
          <p:cNvPicPr>
            <a:picLocks noChangeAspect="1"/>
          </p:cNvPicPr>
          <p:nvPr/>
        </p:nvPicPr>
        <p:blipFill rotWithShape="1">
          <a:blip r:embed="rId6"/>
          <a:srcRect l="50000" t="15776" r="4839" b="52139"/>
          <a:stretch/>
        </p:blipFill>
        <p:spPr>
          <a:xfrm>
            <a:off x="4581363" y="5339016"/>
            <a:ext cx="2124237" cy="1137984"/>
          </a:xfrm>
          <a:prstGeom prst="rect">
            <a:avLst/>
          </a:prstGeom>
          <a:effectLst>
            <a:outerShdw blurRad="165100" dist="38100" dir="2700000" sx="102000" sy="102000" algn="tl" rotWithShape="0">
              <a:prstClr val="black">
                <a:alpha val="40000"/>
              </a:prstClr>
            </a:outerShdw>
          </a:effectLst>
        </p:spPr>
      </p:pic>
      <p:pic>
        <p:nvPicPr>
          <p:cNvPr id="9" name="Picture 8"/>
          <p:cNvPicPr>
            <a:picLocks noChangeAspect="1"/>
          </p:cNvPicPr>
          <p:nvPr/>
        </p:nvPicPr>
        <p:blipFill rotWithShape="1">
          <a:blip r:embed="rId7"/>
          <a:srcRect l="33871" t="9359" r="1613" b="32887"/>
          <a:stretch/>
        </p:blipFill>
        <p:spPr>
          <a:xfrm>
            <a:off x="6131953" y="3581400"/>
            <a:ext cx="2614941" cy="1765085"/>
          </a:xfrm>
          <a:prstGeom prst="rect">
            <a:avLst/>
          </a:prstGeom>
          <a:effectLst>
            <a:outerShdw blurRad="165100" dist="38100" dir="2700000" sx="102000" sy="102000" algn="tl" rotWithShape="0">
              <a:prstClr val="black">
                <a:alpha val="40000"/>
              </a:prstClr>
            </a:outerShdw>
          </a:effectLst>
        </p:spPr>
      </p:pic>
      <p:sp>
        <p:nvSpPr>
          <p:cNvPr id="27" name="TextBox 26"/>
          <p:cNvSpPr txBox="1"/>
          <p:nvPr/>
        </p:nvSpPr>
        <p:spPr>
          <a:xfrm>
            <a:off x="609600" y="4431268"/>
            <a:ext cx="381000" cy="369332"/>
          </a:xfrm>
          <a:prstGeom prst="rect">
            <a:avLst/>
          </a:prstGeom>
          <a:solidFill>
            <a:srgbClr val="FFC000"/>
          </a:solidFill>
          <a:ln w="38100">
            <a:solidFill>
              <a:srgbClr val="C00000"/>
            </a:solidFill>
          </a:ln>
          <a:effectLst>
            <a:outerShdw blurRad="165100" dist="38100" dir="2700000" sx="102000" sy="102000" algn="tl" rotWithShape="0">
              <a:prstClr val="black">
                <a:alpha val="40000"/>
              </a:prstClr>
            </a:outerShdw>
          </a:effectLst>
        </p:spPr>
        <p:txBody>
          <a:bodyPr wrap="square" rtlCol="0">
            <a:spAutoFit/>
          </a:bodyPr>
          <a:lstStyle/>
          <a:p>
            <a:pPr algn="ctr"/>
            <a:r>
              <a:rPr lang="en-US" b="1" dirty="0">
                <a:solidFill>
                  <a:srgbClr val="FF0000"/>
                </a:solidFill>
              </a:rPr>
              <a:t>1</a:t>
            </a:r>
            <a:endParaRPr lang="en-GB" b="1" dirty="0">
              <a:solidFill>
                <a:srgbClr val="FF0000"/>
              </a:solidFill>
            </a:endParaRPr>
          </a:p>
        </p:txBody>
      </p:sp>
      <p:sp>
        <p:nvSpPr>
          <p:cNvPr id="36" name="TextBox 35"/>
          <p:cNvSpPr txBox="1"/>
          <p:nvPr/>
        </p:nvSpPr>
        <p:spPr>
          <a:xfrm>
            <a:off x="3662090" y="4715929"/>
            <a:ext cx="381000" cy="369332"/>
          </a:xfrm>
          <a:prstGeom prst="rect">
            <a:avLst/>
          </a:prstGeom>
          <a:solidFill>
            <a:srgbClr val="FFC000"/>
          </a:solidFill>
          <a:ln w="38100">
            <a:solidFill>
              <a:srgbClr val="C00000"/>
            </a:solidFill>
          </a:ln>
          <a:effectLst>
            <a:outerShdw blurRad="165100" dist="38100" dir="2700000" sx="102000" sy="102000" algn="tl" rotWithShape="0">
              <a:prstClr val="black">
                <a:alpha val="40000"/>
              </a:prstClr>
            </a:outerShdw>
          </a:effectLst>
        </p:spPr>
        <p:txBody>
          <a:bodyPr wrap="square" rtlCol="0">
            <a:spAutoFit/>
          </a:bodyPr>
          <a:lstStyle/>
          <a:p>
            <a:pPr algn="ctr"/>
            <a:r>
              <a:rPr lang="en-US" b="1" dirty="0" smtClean="0">
                <a:solidFill>
                  <a:srgbClr val="FF0000"/>
                </a:solidFill>
              </a:rPr>
              <a:t>2</a:t>
            </a:r>
            <a:endParaRPr lang="en-GB" b="1" dirty="0">
              <a:solidFill>
                <a:srgbClr val="FF0000"/>
              </a:solidFill>
            </a:endParaRPr>
          </a:p>
        </p:txBody>
      </p:sp>
      <p:sp>
        <p:nvSpPr>
          <p:cNvPr id="38" name="TextBox 37"/>
          <p:cNvSpPr txBox="1"/>
          <p:nvPr/>
        </p:nvSpPr>
        <p:spPr>
          <a:xfrm>
            <a:off x="4352571" y="5955871"/>
            <a:ext cx="381000" cy="369332"/>
          </a:xfrm>
          <a:prstGeom prst="rect">
            <a:avLst/>
          </a:prstGeom>
          <a:solidFill>
            <a:srgbClr val="FFC000"/>
          </a:solidFill>
          <a:ln w="38100">
            <a:solidFill>
              <a:srgbClr val="C00000"/>
            </a:solidFill>
          </a:ln>
          <a:effectLst>
            <a:outerShdw blurRad="165100" dist="38100" dir="2700000" sx="102000" sy="102000" algn="tl" rotWithShape="0">
              <a:prstClr val="black">
                <a:alpha val="40000"/>
              </a:prstClr>
            </a:outerShdw>
          </a:effectLst>
        </p:spPr>
        <p:txBody>
          <a:bodyPr wrap="square" rtlCol="0">
            <a:spAutoFit/>
          </a:bodyPr>
          <a:lstStyle/>
          <a:p>
            <a:pPr algn="ctr"/>
            <a:r>
              <a:rPr lang="en-US" b="1" dirty="0" smtClean="0">
                <a:solidFill>
                  <a:srgbClr val="FF0000"/>
                </a:solidFill>
              </a:rPr>
              <a:t>3</a:t>
            </a:r>
            <a:endParaRPr lang="en-GB" b="1" dirty="0">
              <a:solidFill>
                <a:srgbClr val="FF0000"/>
              </a:solidFill>
            </a:endParaRPr>
          </a:p>
        </p:txBody>
      </p:sp>
      <p:sp>
        <p:nvSpPr>
          <p:cNvPr id="40" name="TextBox 39"/>
          <p:cNvSpPr txBox="1"/>
          <p:nvPr/>
        </p:nvSpPr>
        <p:spPr>
          <a:xfrm>
            <a:off x="8062963" y="3998508"/>
            <a:ext cx="381000" cy="369332"/>
          </a:xfrm>
          <a:prstGeom prst="rect">
            <a:avLst/>
          </a:prstGeom>
          <a:solidFill>
            <a:srgbClr val="FFC000"/>
          </a:solidFill>
          <a:ln w="38100">
            <a:solidFill>
              <a:srgbClr val="C00000"/>
            </a:solidFill>
          </a:ln>
          <a:effectLst>
            <a:outerShdw blurRad="165100" dist="38100" dir="2700000" sx="102000" sy="102000" algn="tl" rotWithShape="0">
              <a:prstClr val="black">
                <a:alpha val="40000"/>
              </a:prstClr>
            </a:outerShdw>
          </a:effectLst>
        </p:spPr>
        <p:txBody>
          <a:bodyPr wrap="square" rtlCol="0">
            <a:spAutoFit/>
          </a:bodyPr>
          <a:lstStyle/>
          <a:p>
            <a:pPr algn="ctr"/>
            <a:r>
              <a:rPr lang="en-US" b="1" dirty="0" smtClean="0">
                <a:solidFill>
                  <a:srgbClr val="FF0000"/>
                </a:solidFill>
              </a:rPr>
              <a:t>4</a:t>
            </a:r>
            <a:endParaRPr lang="en-GB" b="1" dirty="0">
              <a:solidFill>
                <a:srgbClr val="FF0000"/>
              </a:solidFill>
            </a:endParaRPr>
          </a:p>
        </p:txBody>
      </p:sp>
      <p:cxnSp>
        <p:nvCxnSpPr>
          <p:cNvPr id="41" name="Straight Arrow Connector 40"/>
          <p:cNvCxnSpPr/>
          <p:nvPr/>
        </p:nvCxnSpPr>
        <p:spPr>
          <a:xfrm flipV="1">
            <a:off x="1354358" y="5339016"/>
            <a:ext cx="956919" cy="640303"/>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7511327"/>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22244"/>
            <a:ext cx="7382054" cy="663556"/>
          </a:xfrm>
        </p:spPr>
        <p:txBody>
          <a:bodyPr>
            <a:normAutofit/>
          </a:bodyPr>
          <a:lstStyle/>
          <a:p>
            <a:r>
              <a:rPr lang="en-GB" sz="3600" b="1" dirty="0" smtClean="0"/>
              <a:t>35 – Report using </a:t>
            </a:r>
            <a:r>
              <a:rPr lang="en-GB" sz="3600" b="1" dirty="0" err="1" smtClean="0"/>
              <a:t>Reorder_Cost</a:t>
            </a:r>
            <a:r>
              <a:rPr lang="en-GB" sz="3600" b="1" dirty="0" smtClean="0"/>
              <a:t> Field</a:t>
            </a:r>
            <a:endParaRPr lang="en-GB" sz="3600" b="1" dirty="0" smtClean="0"/>
          </a:p>
        </p:txBody>
      </p:sp>
      <p:sp>
        <p:nvSpPr>
          <p:cNvPr id="2" name="Rectangle 1"/>
          <p:cNvSpPr/>
          <p:nvPr/>
        </p:nvSpPr>
        <p:spPr>
          <a:xfrm>
            <a:off x="304800" y="2190690"/>
            <a:ext cx="5882674" cy="4154984"/>
          </a:xfrm>
          <a:prstGeom prst="rect">
            <a:avLst/>
          </a:prstGeom>
        </p:spPr>
        <p:txBody>
          <a:bodyPr wrap="square">
            <a:spAutoFit/>
          </a:bodyPr>
          <a:lstStyle/>
          <a:p>
            <a:pPr marL="346075" indent="-346075">
              <a:buClr>
                <a:srgbClr val="00B050"/>
              </a:buClr>
              <a:buFont typeface="Wingdings 3" pitchFamily="18" charset="2"/>
              <a:buChar char=""/>
            </a:pPr>
            <a:r>
              <a:rPr lang="en-US" sz="2200" b="1" dirty="0" smtClean="0"/>
              <a:t>Step 11 – </a:t>
            </a:r>
            <a:r>
              <a:rPr lang="en-US" sz="2200" dirty="0" smtClean="0"/>
              <a:t>Click on the </a:t>
            </a:r>
            <a:r>
              <a:rPr lang="en-US" sz="2200" b="1" dirty="0" smtClean="0"/>
              <a:t>Reorder cost </a:t>
            </a:r>
            <a:r>
              <a:rPr lang="en-US" sz="2200" dirty="0" smtClean="0"/>
              <a:t>field, then click on </a:t>
            </a:r>
            <a:r>
              <a:rPr lang="en-US" sz="2200" b="1" dirty="0" smtClean="0"/>
              <a:t>Design</a:t>
            </a:r>
            <a:r>
              <a:rPr lang="en-US" sz="2200" dirty="0" smtClean="0"/>
              <a:t>, then </a:t>
            </a:r>
            <a:r>
              <a:rPr lang="en-US" sz="2200" b="1" dirty="0" smtClean="0"/>
              <a:t>Totals</a:t>
            </a:r>
            <a:r>
              <a:rPr lang="en-US" sz="2200" dirty="0" smtClean="0"/>
              <a:t>, then </a:t>
            </a:r>
            <a:r>
              <a:rPr lang="en-US" sz="2200" b="1" dirty="0" smtClean="0"/>
              <a:t>Sum</a:t>
            </a:r>
            <a:r>
              <a:rPr lang="en-US" sz="2200" dirty="0" smtClean="0"/>
              <a:t>. At the bottom of the page </a:t>
            </a:r>
            <a:br>
              <a:rPr lang="en-US" sz="2200" dirty="0" smtClean="0"/>
            </a:br>
            <a:r>
              <a:rPr lang="en-US" sz="2200" dirty="0" smtClean="0"/>
              <a:t>in the Report Footer an =Sum([Record]) will appear.</a:t>
            </a:r>
          </a:p>
          <a:p>
            <a:pPr marL="346075" indent="-346075">
              <a:buClr>
                <a:srgbClr val="00B050"/>
              </a:buClr>
              <a:buFont typeface="Wingdings 3" pitchFamily="18" charset="2"/>
              <a:buChar char=""/>
            </a:pPr>
            <a:r>
              <a:rPr lang="en-US" sz="2200" b="1" dirty="0" smtClean="0"/>
              <a:t>Step 12 </a:t>
            </a:r>
            <a:r>
              <a:rPr lang="en-US" sz="2200" dirty="0" smtClean="0"/>
              <a:t>– The value will already be set as currency so we do not need to touch this. Now we need a label beside it. Click on the box, right click and click on Set Caption. Write in the box “Cost of Order”.</a:t>
            </a:r>
          </a:p>
          <a:p>
            <a:pPr marL="346075" indent="-346075">
              <a:buClr>
                <a:srgbClr val="00B050"/>
              </a:buClr>
              <a:buFont typeface="Wingdings 3" pitchFamily="18" charset="2"/>
              <a:buChar char=""/>
            </a:pPr>
            <a:r>
              <a:rPr lang="en-US" sz="2200" b="1" dirty="0" smtClean="0"/>
              <a:t>Step 13</a:t>
            </a:r>
            <a:r>
              <a:rPr lang="en-US" sz="2200" dirty="0" smtClean="0"/>
              <a:t> – Next preview it and like before, change the widths etc. until it all fits.</a:t>
            </a:r>
          </a:p>
        </p:txBody>
      </p:sp>
      <p:pic>
        <p:nvPicPr>
          <p:cNvPr id="4" name="Picture 3"/>
          <p:cNvPicPr>
            <a:picLocks noChangeAspect="1"/>
          </p:cNvPicPr>
          <p:nvPr/>
        </p:nvPicPr>
        <p:blipFill rotWithShape="1">
          <a:blip r:embed="rId3"/>
          <a:srcRect l="23059" t="36814" r="15827" b="54338"/>
          <a:stretch/>
        </p:blipFill>
        <p:spPr>
          <a:xfrm>
            <a:off x="323527" y="1142998"/>
            <a:ext cx="5863947" cy="914401"/>
          </a:xfrm>
          <a:prstGeom prst="rect">
            <a:avLst/>
          </a:prstGeom>
          <a:effectLst>
            <a:outerShdw blurRad="203200" dist="38100" dir="2700000" sx="101000" sy="101000" algn="tl" rotWithShape="0">
              <a:srgbClr val="C00000">
                <a:alpha val="40000"/>
              </a:srgbClr>
            </a:outerShdw>
          </a:effectLst>
        </p:spPr>
      </p:pic>
      <p:pic>
        <p:nvPicPr>
          <p:cNvPr id="15" name="Picture 14"/>
          <p:cNvPicPr>
            <a:picLocks noChangeAspect="1"/>
          </p:cNvPicPr>
          <p:nvPr/>
        </p:nvPicPr>
        <p:blipFill rotWithShape="1">
          <a:blip r:embed="rId4"/>
          <a:srcRect l="59370" t="40625" r="25989" b="51114"/>
          <a:stretch/>
        </p:blipFill>
        <p:spPr>
          <a:xfrm>
            <a:off x="6199197" y="1524001"/>
            <a:ext cx="2642380" cy="838200"/>
          </a:xfrm>
          <a:prstGeom prst="rect">
            <a:avLst/>
          </a:prstGeom>
          <a:effectLst>
            <a:outerShdw blurRad="152400" dist="38100" dir="2700000" sx="102000" sy="102000" algn="tl" rotWithShape="0">
              <a:prstClr val="black">
                <a:alpha val="40000"/>
              </a:prstClr>
            </a:outerShdw>
          </a:effectLst>
        </p:spPr>
      </p:pic>
      <p:pic>
        <p:nvPicPr>
          <p:cNvPr id="16" name="Picture 15"/>
          <p:cNvPicPr>
            <a:picLocks noChangeAspect="1"/>
          </p:cNvPicPr>
          <p:nvPr/>
        </p:nvPicPr>
        <p:blipFill rotWithShape="1">
          <a:blip r:embed="rId5"/>
          <a:srcRect l="14643" t="2977" r="61346" b="80356"/>
          <a:stretch/>
        </p:blipFill>
        <p:spPr>
          <a:xfrm>
            <a:off x="6199197" y="2590800"/>
            <a:ext cx="2636518" cy="1028885"/>
          </a:xfrm>
          <a:prstGeom prst="rect">
            <a:avLst/>
          </a:prstGeom>
          <a:effectLst>
            <a:outerShdw blurRad="152400" dist="38100" dir="2700000" sx="102000" sy="102000" algn="tl" rotWithShape="0">
              <a:prstClr val="black">
                <a:alpha val="40000"/>
              </a:prstClr>
            </a:outerShdw>
          </a:effectLst>
        </p:spPr>
      </p:pic>
      <p:cxnSp>
        <p:nvCxnSpPr>
          <p:cNvPr id="29" name="Straight Arrow Connector 28"/>
          <p:cNvCxnSpPr/>
          <p:nvPr/>
        </p:nvCxnSpPr>
        <p:spPr>
          <a:xfrm flipV="1">
            <a:off x="5746687" y="2684192"/>
            <a:ext cx="2482913" cy="107339"/>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5746687" y="2804147"/>
            <a:ext cx="903848" cy="20138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5712690" y="2817480"/>
            <a:ext cx="909710" cy="515302"/>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35" name="Picture 34"/>
          <p:cNvPicPr>
            <a:picLocks noChangeAspect="1"/>
          </p:cNvPicPr>
          <p:nvPr/>
        </p:nvPicPr>
        <p:blipFill rotWithShape="1">
          <a:blip r:embed="rId6"/>
          <a:srcRect l="55857" t="56250" r="26573" b="34375"/>
          <a:stretch/>
        </p:blipFill>
        <p:spPr>
          <a:xfrm>
            <a:off x="6199198" y="3779286"/>
            <a:ext cx="2642380" cy="792714"/>
          </a:xfrm>
          <a:prstGeom prst="rect">
            <a:avLst/>
          </a:prstGeom>
          <a:effectLst>
            <a:outerShdw blurRad="152400" dist="38100" dir="2700000" sx="102000" sy="102000" algn="tl" rotWithShape="0">
              <a:prstClr val="black">
                <a:alpha val="40000"/>
              </a:prstClr>
            </a:outerShdw>
          </a:effectLst>
        </p:spPr>
      </p:pic>
      <p:cxnSp>
        <p:nvCxnSpPr>
          <p:cNvPr id="22" name="Straight Arrow Connector 21"/>
          <p:cNvCxnSpPr/>
          <p:nvPr/>
        </p:nvCxnSpPr>
        <p:spPr>
          <a:xfrm flipV="1">
            <a:off x="5943600" y="2057402"/>
            <a:ext cx="1576787" cy="292183"/>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5746687" y="3492383"/>
            <a:ext cx="2101913" cy="930229"/>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53" name="Picture 52"/>
          <p:cNvPicPr>
            <a:picLocks noChangeAspect="1"/>
          </p:cNvPicPr>
          <p:nvPr/>
        </p:nvPicPr>
        <p:blipFill rotWithShape="1">
          <a:blip r:embed="rId7"/>
          <a:srcRect l="65813" t="61458" r="14275" b="13541"/>
          <a:stretch/>
        </p:blipFill>
        <p:spPr>
          <a:xfrm>
            <a:off x="6222055" y="4708155"/>
            <a:ext cx="2590801" cy="1828800"/>
          </a:xfrm>
          <a:prstGeom prst="rect">
            <a:avLst/>
          </a:prstGeom>
          <a:effectLst>
            <a:outerShdw blurRad="152400" dist="38100" dir="2700000" sx="102000" sy="102000" algn="tl" rotWithShape="0">
              <a:prstClr val="black">
                <a:alpha val="40000"/>
              </a:prstClr>
            </a:outerShdw>
          </a:effectLst>
        </p:spPr>
      </p:pic>
    </p:spTree>
    <p:extLst>
      <p:ext uri="{BB962C8B-B14F-4D97-AF65-F5344CB8AC3E}">
        <p14:creationId xmlns:p14="http://schemas.microsoft.com/office/powerpoint/2010/main" val="3119009964"/>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22244"/>
            <a:ext cx="7382054" cy="663556"/>
          </a:xfrm>
        </p:spPr>
        <p:txBody>
          <a:bodyPr>
            <a:normAutofit/>
          </a:bodyPr>
          <a:lstStyle/>
          <a:p>
            <a:r>
              <a:rPr lang="en-GB" sz="3600" b="1" dirty="0" smtClean="0"/>
              <a:t>35 – Report using </a:t>
            </a:r>
            <a:r>
              <a:rPr lang="en-GB" sz="3600" b="1" dirty="0" err="1" smtClean="0"/>
              <a:t>Reorder_Cost</a:t>
            </a:r>
            <a:r>
              <a:rPr lang="en-GB" sz="3600" b="1" dirty="0" smtClean="0"/>
              <a:t> Field</a:t>
            </a:r>
            <a:endParaRPr lang="en-GB" sz="3600" b="1" dirty="0" smtClean="0"/>
          </a:p>
        </p:txBody>
      </p:sp>
      <p:sp>
        <p:nvSpPr>
          <p:cNvPr id="2" name="Rectangle 1"/>
          <p:cNvSpPr/>
          <p:nvPr/>
        </p:nvSpPr>
        <p:spPr>
          <a:xfrm>
            <a:off x="304800" y="1828800"/>
            <a:ext cx="5882674" cy="4939814"/>
          </a:xfrm>
          <a:prstGeom prst="rect">
            <a:avLst/>
          </a:prstGeom>
        </p:spPr>
        <p:txBody>
          <a:bodyPr wrap="square">
            <a:spAutoFit/>
          </a:bodyPr>
          <a:lstStyle/>
          <a:p>
            <a:pPr marL="346075" indent="-346075">
              <a:buClr>
                <a:srgbClr val="00B050"/>
              </a:buClr>
              <a:buFont typeface="Wingdings 3" pitchFamily="18" charset="2"/>
              <a:buChar char=""/>
            </a:pPr>
            <a:r>
              <a:rPr lang="en-US" sz="2100" b="1" dirty="0" smtClean="0"/>
              <a:t>Step 14 – </a:t>
            </a:r>
            <a:r>
              <a:rPr lang="en-US" sz="2100" dirty="0" smtClean="0"/>
              <a:t>Like before add in your Name, Centre Number and Candidate Number but this time at the bottom of the report. You may need to make room for it.</a:t>
            </a:r>
          </a:p>
          <a:p>
            <a:pPr marL="346075" indent="-346075">
              <a:buClr>
                <a:srgbClr val="00B050"/>
              </a:buClr>
              <a:buFont typeface="Wingdings 3" pitchFamily="18" charset="2"/>
              <a:buChar char=""/>
            </a:pPr>
            <a:r>
              <a:rPr lang="en-US" sz="2100" b="1" dirty="0" smtClean="0"/>
              <a:t>Step 15 </a:t>
            </a:r>
            <a:r>
              <a:rPr lang="en-US" sz="2100" dirty="0" smtClean="0"/>
              <a:t>– Like before we will need to go back to the </a:t>
            </a:r>
            <a:r>
              <a:rPr lang="en-US" sz="2100" b="1" dirty="0" smtClean="0"/>
              <a:t>Layout View </a:t>
            </a:r>
            <a:r>
              <a:rPr lang="en-US" sz="2100" dirty="0" smtClean="0"/>
              <a:t>and make sure everything is on view and nothing is missing.</a:t>
            </a:r>
          </a:p>
          <a:p>
            <a:pPr marL="346075" indent="-346075">
              <a:buClr>
                <a:srgbClr val="00B050"/>
              </a:buClr>
              <a:buFont typeface="Wingdings 3" pitchFamily="18" charset="2"/>
              <a:buChar char=""/>
            </a:pPr>
            <a:r>
              <a:rPr lang="en-US" sz="2100" dirty="0" smtClean="0"/>
              <a:t>Take the Query off the title and change the columns so the titles fit.</a:t>
            </a:r>
          </a:p>
          <a:p>
            <a:pPr marL="346075" indent="-346075">
              <a:buClr>
                <a:srgbClr val="00B050"/>
              </a:buClr>
              <a:buFont typeface="Wingdings 3" pitchFamily="18" charset="2"/>
              <a:buChar char=""/>
            </a:pPr>
            <a:endParaRPr lang="en-US" sz="2100" dirty="0"/>
          </a:p>
          <a:p>
            <a:pPr marL="346075" indent="-346075">
              <a:buClr>
                <a:srgbClr val="00B050"/>
              </a:buClr>
              <a:buFont typeface="Wingdings 3" pitchFamily="18" charset="2"/>
              <a:buChar char=""/>
            </a:pPr>
            <a:endParaRPr lang="en-US" sz="2100" dirty="0" smtClean="0"/>
          </a:p>
          <a:p>
            <a:pPr marL="346075" indent="-346075">
              <a:buClr>
                <a:srgbClr val="00B050"/>
              </a:buClr>
              <a:buFont typeface="Wingdings 3" pitchFamily="18" charset="2"/>
              <a:buChar char=""/>
            </a:pPr>
            <a:endParaRPr lang="en-US" sz="2100" dirty="0"/>
          </a:p>
          <a:p>
            <a:pPr marL="346075" indent="-346075">
              <a:buClr>
                <a:srgbClr val="00B050"/>
              </a:buClr>
              <a:buFont typeface="Wingdings 3" pitchFamily="18" charset="2"/>
              <a:buChar char=""/>
            </a:pPr>
            <a:endParaRPr lang="en-US" sz="1400" dirty="0" smtClean="0"/>
          </a:p>
          <a:p>
            <a:pPr marL="346075" indent="-346075">
              <a:buClr>
                <a:srgbClr val="00B050"/>
              </a:buClr>
              <a:buFont typeface="Wingdings 3" pitchFamily="18" charset="2"/>
              <a:buChar char=""/>
            </a:pPr>
            <a:r>
              <a:rPr lang="en-US" sz="2100" b="1" dirty="0" smtClean="0"/>
              <a:t>Step 16 </a:t>
            </a:r>
            <a:r>
              <a:rPr lang="en-US" sz="2100" dirty="0" smtClean="0"/>
              <a:t>- Then save it </a:t>
            </a:r>
            <a:br>
              <a:rPr lang="en-US" sz="2100" dirty="0" smtClean="0"/>
            </a:br>
            <a:r>
              <a:rPr lang="en-US" sz="2100" dirty="0" smtClean="0"/>
              <a:t>and print it.</a:t>
            </a:r>
          </a:p>
        </p:txBody>
      </p:sp>
      <p:pic>
        <p:nvPicPr>
          <p:cNvPr id="3" name="Picture 2"/>
          <p:cNvPicPr>
            <a:picLocks noChangeAspect="1"/>
          </p:cNvPicPr>
          <p:nvPr/>
        </p:nvPicPr>
        <p:blipFill rotWithShape="1">
          <a:blip r:embed="rId3"/>
          <a:srcRect l="17789" t="25000" r="25988" b="56250"/>
          <a:stretch/>
        </p:blipFill>
        <p:spPr>
          <a:xfrm>
            <a:off x="304800" y="4787717"/>
            <a:ext cx="5715000" cy="1071563"/>
          </a:xfrm>
          <a:prstGeom prst="rect">
            <a:avLst/>
          </a:prstGeom>
          <a:effectLst>
            <a:outerShdw blurRad="152400" dist="38100" dir="2700000" sx="102000" sy="102000" algn="tl" rotWithShape="0">
              <a:prstClr val="black">
                <a:alpha val="40000"/>
              </a:prstClr>
            </a:outerShdw>
          </a:effectLst>
        </p:spPr>
      </p:pic>
      <p:pic>
        <p:nvPicPr>
          <p:cNvPr id="5" name="Picture 4"/>
          <p:cNvPicPr>
            <a:picLocks noChangeAspect="1"/>
          </p:cNvPicPr>
          <p:nvPr/>
        </p:nvPicPr>
        <p:blipFill rotWithShape="1">
          <a:blip r:embed="rId4"/>
          <a:srcRect l="61127" t="43750" r="8839" b="50000"/>
          <a:stretch/>
        </p:blipFill>
        <p:spPr>
          <a:xfrm>
            <a:off x="310662" y="1143000"/>
            <a:ext cx="5861538" cy="685800"/>
          </a:xfrm>
          <a:prstGeom prst="rect">
            <a:avLst/>
          </a:prstGeom>
          <a:effectLst>
            <a:outerShdw blurRad="203200" dist="38100" dir="2700000" sx="101000" sy="101000" algn="tl" rotWithShape="0">
              <a:srgbClr val="C00000">
                <a:alpha val="40000"/>
              </a:srgbClr>
            </a:outerShdw>
          </a:effectLst>
        </p:spPr>
      </p:pic>
      <p:pic>
        <p:nvPicPr>
          <p:cNvPr id="6" name="Picture 5"/>
          <p:cNvPicPr>
            <a:picLocks noChangeAspect="1"/>
          </p:cNvPicPr>
          <p:nvPr/>
        </p:nvPicPr>
        <p:blipFill rotWithShape="1">
          <a:blip r:embed="rId5"/>
          <a:srcRect l="33016" t="51042" r="39458" b="35417"/>
          <a:stretch/>
        </p:blipFill>
        <p:spPr>
          <a:xfrm>
            <a:off x="6172200" y="1676400"/>
            <a:ext cx="2667001" cy="737681"/>
          </a:xfrm>
          <a:prstGeom prst="rect">
            <a:avLst/>
          </a:prstGeom>
          <a:effectLst>
            <a:outerShdw blurRad="152400" dist="38100" dir="2700000" sx="102000" sy="102000" algn="tl" rotWithShape="0">
              <a:prstClr val="black">
                <a:alpha val="40000"/>
              </a:prstClr>
            </a:outerShdw>
          </a:effectLst>
        </p:spPr>
      </p:pic>
      <p:cxnSp>
        <p:nvCxnSpPr>
          <p:cNvPr id="44" name="Straight Arrow Connector 43"/>
          <p:cNvCxnSpPr/>
          <p:nvPr/>
        </p:nvCxnSpPr>
        <p:spPr>
          <a:xfrm flipV="1">
            <a:off x="5867400" y="1930973"/>
            <a:ext cx="594981" cy="22248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rotWithShape="1">
          <a:blip r:embed="rId6"/>
          <a:srcRect l="-366" t="3125" r="88067" b="65625"/>
          <a:stretch/>
        </p:blipFill>
        <p:spPr>
          <a:xfrm>
            <a:off x="6688051" y="2514600"/>
            <a:ext cx="1389149" cy="1984499"/>
          </a:xfrm>
          <a:prstGeom prst="rect">
            <a:avLst/>
          </a:prstGeom>
          <a:effectLst>
            <a:outerShdw blurRad="152400" dist="38100" dir="2700000" sx="102000" sy="102000" algn="tl" rotWithShape="0">
              <a:prstClr val="black">
                <a:alpha val="40000"/>
              </a:prstClr>
            </a:outerShdw>
          </a:effectLst>
        </p:spPr>
      </p:pic>
      <p:cxnSp>
        <p:nvCxnSpPr>
          <p:cNvPr id="19" name="Straight Arrow Connector 18"/>
          <p:cNvCxnSpPr/>
          <p:nvPr/>
        </p:nvCxnSpPr>
        <p:spPr>
          <a:xfrm flipV="1">
            <a:off x="5562600" y="3059436"/>
            <a:ext cx="1219200" cy="497645"/>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5562600" y="3557081"/>
            <a:ext cx="1295400" cy="645355"/>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rotWithShape="1">
          <a:blip r:embed="rId7"/>
          <a:srcRect l="17789" t="25000" r="25988" b="53125"/>
          <a:stretch/>
        </p:blipFill>
        <p:spPr>
          <a:xfrm>
            <a:off x="4038600" y="5486400"/>
            <a:ext cx="4800601" cy="1050131"/>
          </a:xfrm>
          <a:prstGeom prst="rect">
            <a:avLst/>
          </a:prstGeom>
          <a:effectLst>
            <a:outerShdw blurRad="152400" dist="38100" dir="2700000" sx="102000" sy="102000" algn="tl" rotWithShape="0">
              <a:prstClr val="black">
                <a:alpha val="40000"/>
              </a:prstClr>
            </a:outerShdw>
          </a:effectLst>
        </p:spPr>
      </p:pic>
      <p:cxnSp>
        <p:nvCxnSpPr>
          <p:cNvPr id="27" name="Straight Arrow Connector 26"/>
          <p:cNvCxnSpPr/>
          <p:nvPr/>
        </p:nvCxnSpPr>
        <p:spPr>
          <a:xfrm flipH="1">
            <a:off x="2743200" y="4463064"/>
            <a:ext cx="1638628" cy="558709"/>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4381828" y="4463064"/>
            <a:ext cx="500577" cy="69121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4381828" y="4463064"/>
            <a:ext cx="3390572" cy="1347989"/>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4381828" y="4463064"/>
            <a:ext cx="250288" cy="1509557"/>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1463031"/>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22244"/>
            <a:ext cx="7696200" cy="663556"/>
          </a:xfrm>
        </p:spPr>
        <p:txBody>
          <a:bodyPr>
            <a:noAutofit/>
          </a:bodyPr>
          <a:lstStyle/>
          <a:p>
            <a:r>
              <a:rPr lang="en-GB" sz="3600" b="1" dirty="0" smtClean="0"/>
              <a:t>37 – Recorder and Wireless Indoor Kits</a:t>
            </a:r>
            <a:endParaRPr lang="en-GB" sz="3600" b="1" dirty="0" smtClean="0"/>
          </a:p>
        </p:txBody>
      </p:sp>
      <p:sp>
        <p:nvSpPr>
          <p:cNvPr id="2" name="Rectangle 1"/>
          <p:cNvSpPr/>
          <p:nvPr/>
        </p:nvSpPr>
        <p:spPr>
          <a:xfrm>
            <a:off x="304800" y="1752600"/>
            <a:ext cx="5882674" cy="4893647"/>
          </a:xfrm>
          <a:prstGeom prst="rect">
            <a:avLst/>
          </a:prstGeom>
        </p:spPr>
        <p:txBody>
          <a:bodyPr wrap="square">
            <a:spAutoFit/>
          </a:bodyPr>
          <a:lstStyle/>
          <a:p>
            <a:pPr marL="346075" indent="-346075">
              <a:buClr>
                <a:srgbClr val="00B050"/>
              </a:buClr>
              <a:buFont typeface="Wingdings 3" pitchFamily="18" charset="2"/>
              <a:buChar char=""/>
            </a:pPr>
            <a:r>
              <a:rPr lang="en-US" sz="2600" b="1" dirty="0" smtClean="0"/>
              <a:t>Step 01 – </a:t>
            </a:r>
            <a:r>
              <a:rPr lang="en-US" sz="2600" dirty="0" smtClean="0"/>
              <a:t>Like before, we need to make a query first for the information. First click on the main table on the left.</a:t>
            </a:r>
          </a:p>
          <a:p>
            <a:pPr marL="346075" indent="-346075">
              <a:buClr>
                <a:srgbClr val="00B050"/>
              </a:buClr>
              <a:buFont typeface="Wingdings 3" pitchFamily="18" charset="2"/>
              <a:buChar char=""/>
            </a:pPr>
            <a:r>
              <a:rPr lang="en-US" sz="2600" b="1" dirty="0" smtClean="0"/>
              <a:t>Step 02</a:t>
            </a:r>
            <a:r>
              <a:rPr lang="en-US" sz="2600" dirty="0" smtClean="0"/>
              <a:t> - Click on </a:t>
            </a:r>
            <a:r>
              <a:rPr lang="en-US" sz="2600" b="1" dirty="0" smtClean="0"/>
              <a:t>Create</a:t>
            </a:r>
            <a:r>
              <a:rPr lang="en-US" sz="2600" dirty="0" smtClean="0"/>
              <a:t>, </a:t>
            </a:r>
            <a:r>
              <a:rPr lang="en-US" sz="2600" b="1" dirty="0" smtClean="0"/>
              <a:t>Query Wizard </a:t>
            </a:r>
            <a:r>
              <a:rPr lang="en-US" sz="2600" dirty="0" smtClean="0"/>
              <a:t>and </a:t>
            </a:r>
            <a:r>
              <a:rPr lang="en-US" sz="2600" b="1" dirty="0" smtClean="0"/>
              <a:t>Simple Query</a:t>
            </a:r>
            <a:r>
              <a:rPr lang="en-US" sz="2600" dirty="0" smtClean="0"/>
              <a:t>. Choose the </a:t>
            </a:r>
            <a:r>
              <a:rPr lang="en-US" sz="2600" dirty="0" smtClean="0">
                <a:solidFill>
                  <a:srgbClr val="FF0000"/>
                </a:solidFill>
              </a:rPr>
              <a:t>GHZ, Description, Contents </a:t>
            </a:r>
            <a:r>
              <a:rPr lang="en-US" sz="2600" dirty="0" smtClean="0"/>
              <a:t>and</a:t>
            </a:r>
            <a:r>
              <a:rPr lang="en-US" sz="2600" dirty="0" smtClean="0">
                <a:solidFill>
                  <a:srgbClr val="FF0000"/>
                </a:solidFill>
              </a:rPr>
              <a:t> Location</a:t>
            </a:r>
            <a:r>
              <a:rPr lang="en-US" sz="2600" dirty="0" smtClean="0"/>
              <a:t> fields for the information.</a:t>
            </a:r>
          </a:p>
          <a:p>
            <a:pPr marL="346075" indent="-346075">
              <a:buClr>
                <a:srgbClr val="00B050"/>
              </a:buClr>
              <a:buFont typeface="Wingdings 3" pitchFamily="18" charset="2"/>
              <a:buChar char=""/>
            </a:pPr>
            <a:r>
              <a:rPr lang="en-US" sz="2600" b="1" dirty="0" smtClean="0"/>
              <a:t>Step 03</a:t>
            </a:r>
            <a:r>
              <a:rPr lang="en-US" sz="2600" dirty="0" smtClean="0"/>
              <a:t> – Change the name of the query to make it memorable and choose to </a:t>
            </a:r>
            <a:r>
              <a:rPr lang="en-US" sz="2600" b="1" dirty="0" smtClean="0"/>
              <a:t>Modify the Query Design</a:t>
            </a:r>
            <a:r>
              <a:rPr lang="en-US" sz="2600" dirty="0" smtClean="0"/>
              <a:t>.</a:t>
            </a:r>
          </a:p>
        </p:txBody>
      </p:sp>
      <p:pic>
        <p:nvPicPr>
          <p:cNvPr id="4" name="Picture 3"/>
          <p:cNvPicPr>
            <a:picLocks noChangeAspect="1"/>
          </p:cNvPicPr>
          <p:nvPr/>
        </p:nvPicPr>
        <p:blipFill rotWithShape="1">
          <a:blip r:embed="rId3"/>
          <a:srcRect l="14860" t="56593" r="18375" b="39011"/>
          <a:stretch/>
        </p:blipFill>
        <p:spPr>
          <a:xfrm>
            <a:off x="304800" y="1155985"/>
            <a:ext cx="8534400" cy="598905"/>
          </a:xfrm>
          <a:prstGeom prst="rect">
            <a:avLst/>
          </a:prstGeom>
          <a:effectLst>
            <a:outerShdw blurRad="203200" dist="38100" dir="2700000" sx="101000" sy="101000" algn="tl" rotWithShape="0">
              <a:srgbClr val="C00000">
                <a:alpha val="40000"/>
              </a:srgbClr>
            </a:outerShdw>
          </a:effectLst>
        </p:spPr>
      </p:pic>
      <p:pic>
        <p:nvPicPr>
          <p:cNvPr id="10" name="Picture 9"/>
          <p:cNvPicPr>
            <a:picLocks noChangeAspect="1"/>
          </p:cNvPicPr>
          <p:nvPr/>
        </p:nvPicPr>
        <p:blipFill rotWithShape="1">
          <a:blip r:embed="rId4"/>
          <a:srcRect t="25000" r="83968" b="65625"/>
          <a:stretch/>
        </p:blipFill>
        <p:spPr>
          <a:xfrm>
            <a:off x="5996443" y="1482458"/>
            <a:ext cx="2842757" cy="934605"/>
          </a:xfrm>
          <a:prstGeom prst="rect">
            <a:avLst/>
          </a:prstGeom>
          <a:effectLst>
            <a:outerShdw blurRad="152400" dist="38100" dir="2700000" sx="102000" sy="102000" algn="tl" rotWithShape="0">
              <a:prstClr val="black">
                <a:alpha val="40000"/>
              </a:prstClr>
            </a:outerShdw>
          </a:effectLst>
        </p:spPr>
      </p:pic>
      <p:pic>
        <p:nvPicPr>
          <p:cNvPr id="13" name="Picture 12"/>
          <p:cNvPicPr>
            <a:picLocks noChangeAspect="1"/>
          </p:cNvPicPr>
          <p:nvPr/>
        </p:nvPicPr>
        <p:blipFill rotWithShape="1">
          <a:blip r:embed="rId5"/>
          <a:srcRect l="3226" t="30749" r="16129" b="15775"/>
          <a:stretch/>
        </p:blipFill>
        <p:spPr>
          <a:xfrm>
            <a:off x="5996442" y="2607564"/>
            <a:ext cx="2842757" cy="1421379"/>
          </a:xfrm>
          <a:prstGeom prst="rect">
            <a:avLst/>
          </a:prstGeom>
          <a:effectLst>
            <a:outerShdw blurRad="152400" dist="38100" dir="2700000" sx="102000" sy="102000" algn="tl" rotWithShape="0">
              <a:prstClr val="black">
                <a:alpha val="40000"/>
              </a:prstClr>
            </a:outerShdw>
          </a:effectLst>
        </p:spPr>
      </p:pic>
      <p:cxnSp>
        <p:nvCxnSpPr>
          <p:cNvPr id="44" name="Straight Arrow Connector 43"/>
          <p:cNvCxnSpPr/>
          <p:nvPr/>
        </p:nvCxnSpPr>
        <p:spPr>
          <a:xfrm flipV="1">
            <a:off x="5867400" y="3560064"/>
            <a:ext cx="1676400" cy="249936"/>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rotWithShape="1">
          <a:blip r:embed="rId6"/>
          <a:srcRect l="33871" t="9359" r="4839" b="32888"/>
          <a:stretch/>
        </p:blipFill>
        <p:spPr>
          <a:xfrm>
            <a:off x="5996441" y="4156679"/>
            <a:ext cx="2842757" cy="2019854"/>
          </a:xfrm>
          <a:prstGeom prst="rect">
            <a:avLst/>
          </a:prstGeom>
          <a:effectLst>
            <a:outerShdw blurRad="152400" dist="38100" dir="2700000" sx="102000" sy="102000" algn="tl" rotWithShape="0">
              <a:prstClr val="black">
                <a:alpha val="40000"/>
              </a:prstClr>
            </a:outerShdw>
          </a:effectLst>
        </p:spPr>
      </p:pic>
      <p:cxnSp>
        <p:nvCxnSpPr>
          <p:cNvPr id="25" name="Straight Arrow Connector 24"/>
          <p:cNvCxnSpPr/>
          <p:nvPr/>
        </p:nvCxnSpPr>
        <p:spPr>
          <a:xfrm>
            <a:off x="5105400" y="5943600"/>
            <a:ext cx="922037" cy="762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5791199" y="4550663"/>
            <a:ext cx="914401" cy="423277"/>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2691519"/>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17203" t="63542" r="44729" b="23958"/>
          <a:stretch/>
        </p:blipFill>
        <p:spPr>
          <a:xfrm>
            <a:off x="1585368" y="3222486"/>
            <a:ext cx="5272632" cy="973409"/>
          </a:xfrm>
          <a:prstGeom prst="rect">
            <a:avLst/>
          </a:prstGeom>
          <a:effectLst>
            <a:outerShdw blurRad="152400" dist="38100" dir="2700000" sx="102000" sy="102000" algn="tl" rotWithShape="0">
              <a:prstClr val="black">
                <a:alpha val="40000"/>
              </a:prstClr>
            </a:outerShdw>
          </a:effectLst>
        </p:spPr>
      </p:pic>
      <p:sp>
        <p:nvSpPr>
          <p:cNvPr id="3074" name="Title 1"/>
          <p:cNvSpPr>
            <a:spLocks noGrp="1"/>
          </p:cNvSpPr>
          <p:nvPr>
            <p:ph type="title"/>
          </p:nvPr>
        </p:nvSpPr>
        <p:spPr>
          <a:xfrm>
            <a:off x="76200" y="22244"/>
            <a:ext cx="7696200" cy="663556"/>
          </a:xfrm>
        </p:spPr>
        <p:txBody>
          <a:bodyPr>
            <a:noAutofit/>
          </a:bodyPr>
          <a:lstStyle/>
          <a:p>
            <a:r>
              <a:rPr lang="en-GB" sz="3600" b="1" dirty="0" smtClean="0"/>
              <a:t>37 – Recorder and Wireless Indoor Kits</a:t>
            </a:r>
            <a:endParaRPr lang="en-GB" sz="3600" b="1" dirty="0" smtClean="0"/>
          </a:p>
        </p:txBody>
      </p:sp>
      <p:sp>
        <p:nvSpPr>
          <p:cNvPr id="2" name="Rectangle 1"/>
          <p:cNvSpPr/>
          <p:nvPr/>
        </p:nvSpPr>
        <p:spPr>
          <a:xfrm>
            <a:off x="304800" y="2398455"/>
            <a:ext cx="8458200" cy="4170372"/>
          </a:xfrm>
          <a:prstGeom prst="rect">
            <a:avLst/>
          </a:prstGeom>
          <a:effectLst>
            <a:outerShdw blurRad="152400" dist="38100" dir="2700000" sx="102000" sy="102000" algn="tl" rotWithShape="0">
              <a:prstClr val="black">
                <a:alpha val="40000"/>
              </a:prstClr>
            </a:outerShdw>
          </a:effectLst>
        </p:spPr>
        <p:txBody>
          <a:bodyPr wrap="square">
            <a:spAutoFit/>
          </a:bodyPr>
          <a:lstStyle/>
          <a:p>
            <a:pPr marL="346075" indent="-346075">
              <a:buClr>
                <a:srgbClr val="00B050"/>
              </a:buClr>
              <a:buFont typeface="Wingdings 3" pitchFamily="18" charset="2"/>
              <a:buChar char=""/>
            </a:pPr>
            <a:r>
              <a:rPr lang="en-US" sz="2400" b="1" dirty="0" smtClean="0"/>
              <a:t>Step 04 – </a:t>
            </a:r>
            <a:r>
              <a:rPr lang="en-US" sz="2400" dirty="0" smtClean="0"/>
              <a:t>At the Query Criteria stage you will want to use the * to search through a field for a word.</a:t>
            </a:r>
          </a:p>
          <a:p>
            <a:pPr marL="346075" indent="-346075">
              <a:buClr>
                <a:srgbClr val="00B050"/>
              </a:buClr>
              <a:buFont typeface="Wingdings 3" pitchFamily="18" charset="2"/>
              <a:buChar char=""/>
            </a:pPr>
            <a:endParaRPr lang="en-US" sz="2400" dirty="0"/>
          </a:p>
          <a:p>
            <a:pPr marL="346075" indent="-346075">
              <a:buClr>
                <a:srgbClr val="00B050"/>
              </a:buClr>
              <a:buFont typeface="Wingdings 3" pitchFamily="18" charset="2"/>
              <a:buChar char=""/>
            </a:pPr>
            <a:endParaRPr lang="en-US" sz="2400" dirty="0" smtClean="0"/>
          </a:p>
          <a:p>
            <a:pPr marL="346075" indent="-346075">
              <a:buClr>
                <a:srgbClr val="00B050"/>
              </a:buClr>
              <a:buFont typeface="Wingdings 3" pitchFamily="18" charset="2"/>
              <a:buChar char=""/>
            </a:pPr>
            <a:endParaRPr lang="en-US" dirty="0"/>
          </a:p>
          <a:p>
            <a:pPr marL="346075" indent="-346075">
              <a:buClr>
                <a:srgbClr val="00B050"/>
              </a:buClr>
              <a:buFont typeface="Wingdings 3" pitchFamily="18" charset="2"/>
              <a:buChar char=""/>
            </a:pPr>
            <a:r>
              <a:rPr lang="en-US" sz="2400" dirty="0" smtClean="0"/>
              <a:t>Run it, there should be at least 2 results. </a:t>
            </a:r>
            <a:r>
              <a:rPr lang="en-US" sz="2400" b="1" dirty="0" err="1" smtClean="0">
                <a:solidFill>
                  <a:srgbClr val="FF0000"/>
                </a:solidFill>
              </a:rPr>
              <a:t>Printscreen</a:t>
            </a:r>
            <a:r>
              <a:rPr lang="en-US" sz="2400" dirty="0" smtClean="0">
                <a:solidFill>
                  <a:srgbClr val="FF0000"/>
                </a:solidFill>
              </a:rPr>
              <a:t> </a:t>
            </a:r>
            <a:r>
              <a:rPr lang="en-US" sz="2400" dirty="0" smtClean="0"/>
              <a:t>this as proof.</a:t>
            </a:r>
          </a:p>
          <a:p>
            <a:pPr marL="346075" indent="-346075">
              <a:buClr>
                <a:srgbClr val="00B050"/>
              </a:buClr>
              <a:buFont typeface="Wingdings 3" pitchFamily="18" charset="2"/>
              <a:buChar char=""/>
            </a:pPr>
            <a:r>
              <a:rPr lang="en-US" sz="2400" b="1" dirty="0" smtClean="0"/>
              <a:t>Step 05 </a:t>
            </a:r>
            <a:r>
              <a:rPr lang="en-US" sz="2400" dirty="0" smtClean="0"/>
              <a:t>– Create a Standard report of this query so that the Database </a:t>
            </a:r>
            <a:br>
              <a:rPr lang="en-US" sz="2400" dirty="0" smtClean="0"/>
            </a:br>
            <a:r>
              <a:rPr lang="en-US" sz="2400" dirty="0" smtClean="0"/>
              <a:t>has a copy of it.</a:t>
            </a:r>
          </a:p>
          <a:p>
            <a:pPr marL="346075" indent="-346075">
              <a:buClr>
                <a:srgbClr val="00B050"/>
              </a:buClr>
              <a:buFont typeface="Wingdings 3" pitchFamily="18" charset="2"/>
              <a:buChar char=""/>
            </a:pPr>
            <a:endParaRPr lang="en-US" sz="2400" b="1" dirty="0" smtClean="0"/>
          </a:p>
          <a:p>
            <a:pPr marL="346075" indent="-346075">
              <a:buClr>
                <a:srgbClr val="00B050"/>
              </a:buClr>
              <a:buFont typeface="Wingdings 3" pitchFamily="18" charset="2"/>
              <a:buChar char=""/>
            </a:pPr>
            <a:endParaRPr lang="en-US" sz="700" b="1" dirty="0"/>
          </a:p>
        </p:txBody>
      </p:sp>
      <p:pic>
        <p:nvPicPr>
          <p:cNvPr id="4" name="Picture 3"/>
          <p:cNvPicPr>
            <a:picLocks noChangeAspect="1"/>
          </p:cNvPicPr>
          <p:nvPr/>
        </p:nvPicPr>
        <p:blipFill rotWithShape="1">
          <a:blip r:embed="rId4"/>
          <a:srcRect l="14860" t="56592" r="18375" b="35113"/>
          <a:stretch/>
        </p:blipFill>
        <p:spPr>
          <a:xfrm>
            <a:off x="304800" y="1155985"/>
            <a:ext cx="8534400" cy="1130015"/>
          </a:xfrm>
          <a:prstGeom prst="rect">
            <a:avLst/>
          </a:prstGeom>
          <a:effectLst>
            <a:outerShdw blurRad="203200" dist="38100" dir="2700000" sx="101000" sy="101000" algn="tl" rotWithShape="0">
              <a:srgbClr val="C00000">
                <a:alpha val="40000"/>
              </a:srgbClr>
            </a:outerShdw>
          </a:effectLst>
        </p:spPr>
      </p:pic>
      <p:cxnSp>
        <p:nvCxnSpPr>
          <p:cNvPr id="44" name="Straight Arrow Connector 43"/>
          <p:cNvCxnSpPr/>
          <p:nvPr/>
        </p:nvCxnSpPr>
        <p:spPr>
          <a:xfrm>
            <a:off x="5029200" y="3124200"/>
            <a:ext cx="228600" cy="8382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3657600" y="3124200"/>
            <a:ext cx="1371600" cy="8382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4069284" y="3124200"/>
            <a:ext cx="959916" cy="8382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37" name="Picture 36"/>
          <p:cNvPicPr>
            <a:picLocks noChangeAspect="1"/>
          </p:cNvPicPr>
          <p:nvPr/>
        </p:nvPicPr>
        <p:blipFill rotWithShape="1">
          <a:blip r:embed="rId5"/>
          <a:srcRect l="17789" t="25000" r="25402" b="53125"/>
          <a:stretch/>
        </p:blipFill>
        <p:spPr>
          <a:xfrm>
            <a:off x="3180155" y="5334000"/>
            <a:ext cx="5588707" cy="1209926"/>
          </a:xfrm>
          <a:prstGeom prst="rect">
            <a:avLst/>
          </a:prstGeom>
          <a:effectLst>
            <a:outerShdw blurRad="152400" dist="38100" dir="2700000" sx="102000" sy="102000" algn="tl" rotWithShape="0">
              <a:prstClr val="black">
                <a:alpha val="40000"/>
              </a:prstClr>
            </a:outerShdw>
          </a:effectLst>
        </p:spPr>
      </p:pic>
    </p:spTree>
    <p:extLst>
      <p:ext uri="{BB962C8B-B14F-4D97-AF65-F5344CB8AC3E}">
        <p14:creationId xmlns:p14="http://schemas.microsoft.com/office/powerpoint/2010/main" val="2848103535"/>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323528" y="1124744"/>
            <a:ext cx="8363272" cy="923330"/>
          </a:xfrm>
          <a:prstGeom prst="rect">
            <a:avLst/>
          </a:prstGeom>
        </p:spPr>
        <p:txBody>
          <a:bodyPr wrap="square">
            <a:spAutoFit/>
          </a:bodyPr>
          <a:lstStyle/>
          <a:p>
            <a:pPr marL="346075" indent="-346075">
              <a:buClr>
                <a:srgbClr val="00B050"/>
              </a:buClr>
              <a:buFont typeface="Wingdings 3" pitchFamily="18" charset="2"/>
              <a:buChar char=""/>
            </a:pPr>
            <a:r>
              <a:rPr lang="en-US" dirty="0" smtClean="0"/>
              <a:t>This Exam practice is based on the </a:t>
            </a:r>
            <a:r>
              <a:rPr lang="en-US" dirty="0" smtClean="0"/>
              <a:t>2013 </a:t>
            </a:r>
            <a:r>
              <a:rPr lang="en-US" dirty="0" smtClean="0"/>
              <a:t>November Exam. This guide will show you the way the exam is phrased and how to follow the steps. Click on the image below to open the exam paper and move to page </a:t>
            </a:r>
            <a:r>
              <a:rPr lang="en-US" dirty="0" smtClean="0"/>
              <a:t>5.</a:t>
            </a:r>
            <a:endParaRPr lang="en-GB" dirty="0">
              <a:latin typeface="Arial" panose="020B0604020202020204" pitchFamily="34" charset="0"/>
              <a:cs typeface="Arial" panose="020B0604020202020204" pitchFamily="34" charset="0"/>
            </a:endParaRPr>
          </a:p>
        </p:txBody>
      </p:sp>
      <p:pic>
        <p:nvPicPr>
          <p:cNvPr id="2" name="Picture 1">
            <a:hlinkClick r:id="rId3" action="ppaction://hlinkfile"/>
          </p:cNvPr>
          <p:cNvPicPr>
            <a:picLocks noChangeAspect="1"/>
          </p:cNvPicPr>
          <p:nvPr/>
        </p:nvPicPr>
        <p:blipFill rotWithShape="1">
          <a:blip r:embed="rId4"/>
          <a:srcRect l="16033" t="18132" r="10175" b="56593"/>
          <a:stretch/>
        </p:blipFill>
        <p:spPr>
          <a:xfrm>
            <a:off x="381000" y="2362200"/>
            <a:ext cx="8348872" cy="3048000"/>
          </a:xfrm>
          <a:prstGeom prst="rect">
            <a:avLst/>
          </a:prstGeom>
          <a:effectLst>
            <a:outerShdw blurRad="203200" dist="38100" dir="2700000" sx="101000" sy="101000" algn="tl" rotWithShape="0">
              <a:srgbClr val="FF0000">
                <a:alpha val="40000"/>
              </a:srgbClr>
            </a:outerShdw>
          </a:effectLst>
        </p:spPr>
      </p:pic>
      <p:sp>
        <p:nvSpPr>
          <p:cNvPr id="7" name="Title 1"/>
          <p:cNvSpPr>
            <a:spLocks noGrp="1"/>
          </p:cNvSpPr>
          <p:nvPr>
            <p:ph type="title"/>
          </p:nvPr>
        </p:nvSpPr>
        <p:spPr>
          <a:xfrm>
            <a:off x="76200" y="98444"/>
            <a:ext cx="7696200" cy="511156"/>
          </a:xfrm>
        </p:spPr>
        <p:txBody>
          <a:bodyPr>
            <a:noAutofit/>
          </a:bodyPr>
          <a:lstStyle/>
          <a:p>
            <a:r>
              <a:rPr lang="en-GB" sz="4000" b="1" dirty="0" smtClean="0"/>
              <a:t>28 – Setting </a:t>
            </a:r>
            <a:r>
              <a:rPr lang="en-GB" sz="4000" dirty="0"/>
              <a:t>U</a:t>
            </a:r>
            <a:r>
              <a:rPr lang="en-GB" sz="4000" b="1" dirty="0" smtClean="0"/>
              <a:t>p The Database Fields</a:t>
            </a:r>
            <a:endParaRPr lang="en-GB" sz="4000" b="1" dirty="0" smtClean="0"/>
          </a:p>
        </p:txBody>
      </p:sp>
    </p:spTree>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22244"/>
            <a:ext cx="7696200" cy="663556"/>
          </a:xfrm>
        </p:spPr>
        <p:txBody>
          <a:bodyPr>
            <a:noAutofit/>
          </a:bodyPr>
          <a:lstStyle/>
          <a:p>
            <a:r>
              <a:rPr lang="en-GB" sz="3600" b="1" dirty="0" smtClean="0"/>
              <a:t>38 – Saving and Importing a Report</a:t>
            </a:r>
            <a:endParaRPr lang="en-GB" sz="3600" b="1" dirty="0" smtClean="0"/>
          </a:p>
        </p:txBody>
      </p:sp>
      <p:sp>
        <p:nvSpPr>
          <p:cNvPr id="2" name="Rectangle 1"/>
          <p:cNvSpPr/>
          <p:nvPr/>
        </p:nvSpPr>
        <p:spPr>
          <a:xfrm>
            <a:off x="304800" y="1752600"/>
            <a:ext cx="6248400" cy="4832092"/>
          </a:xfrm>
          <a:prstGeom prst="rect">
            <a:avLst/>
          </a:prstGeom>
        </p:spPr>
        <p:txBody>
          <a:bodyPr wrap="square">
            <a:spAutoFit/>
          </a:bodyPr>
          <a:lstStyle/>
          <a:p>
            <a:pPr marL="346075" indent="-346075">
              <a:buClr>
                <a:srgbClr val="00B050"/>
              </a:buClr>
              <a:buFont typeface="Wingdings 3" pitchFamily="18" charset="2"/>
              <a:buChar char=""/>
            </a:pPr>
            <a:r>
              <a:rPr lang="en-US" sz="2200" b="1" dirty="0"/>
              <a:t>Step </a:t>
            </a:r>
            <a:r>
              <a:rPr lang="en-US" sz="2200" b="1" dirty="0" smtClean="0"/>
              <a:t>06</a:t>
            </a:r>
            <a:r>
              <a:rPr lang="en-US" sz="2200" dirty="0" smtClean="0"/>
              <a:t> </a:t>
            </a:r>
            <a:r>
              <a:rPr lang="en-US" sz="2200" dirty="0"/>
              <a:t>– To Export the Query click close </a:t>
            </a:r>
            <a:r>
              <a:rPr lang="en-US" sz="2200" dirty="0" smtClean="0"/>
              <a:t>it </a:t>
            </a:r>
            <a:r>
              <a:rPr lang="en-US" sz="2200" dirty="0"/>
              <a:t>down, then click on the left hand side of </a:t>
            </a:r>
            <a:r>
              <a:rPr lang="en-US" sz="2200" dirty="0" smtClean="0"/>
              <a:t>the </a:t>
            </a:r>
            <a:r>
              <a:rPr lang="en-US" sz="2200" dirty="0"/>
              <a:t>screen.</a:t>
            </a:r>
          </a:p>
          <a:p>
            <a:pPr marL="346075" indent="-346075">
              <a:buClr>
                <a:srgbClr val="00B050"/>
              </a:buClr>
              <a:buFont typeface="Wingdings 3" pitchFamily="18" charset="2"/>
              <a:buChar char=""/>
            </a:pPr>
            <a:r>
              <a:rPr lang="en-US" sz="2200" b="1" dirty="0" smtClean="0"/>
              <a:t>Step 07 – </a:t>
            </a:r>
            <a:r>
              <a:rPr lang="en-US" sz="2200" dirty="0" smtClean="0"/>
              <a:t>Click on </a:t>
            </a:r>
            <a:r>
              <a:rPr lang="en-US" sz="2200" b="1" dirty="0" smtClean="0"/>
              <a:t>External Data </a:t>
            </a:r>
            <a:r>
              <a:rPr lang="en-US" sz="2200" dirty="0" smtClean="0"/>
              <a:t>and Choose </a:t>
            </a:r>
            <a:r>
              <a:rPr lang="en-US" sz="2200" b="1" dirty="0" smtClean="0">
                <a:solidFill>
                  <a:srgbClr val="FF0000"/>
                </a:solidFill>
              </a:rPr>
              <a:t>Excel</a:t>
            </a:r>
            <a:r>
              <a:rPr lang="en-US" sz="2200" dirty="0" smtClean="0">
                <a:solidFill>
                  <a:srgbClr val="FF0000"/>
                </a:solidFill>
              </a:rPr>
              <a:t> </a:t>
            </a:r>
            <a:r>
              <a:rPr lang="en-US" sz="2200" dirty="0" smtClean="0"/>
              <a:t>under the Export section.</a:t>
            </a:r>
          </a:p>
          <a:p>
            <a:pPr marL="346075" indent="-346075">
              <a:buClr>
                <a:srgbClr val="00B050"/>
              </a:buClr>
              <a:buFont typeface="Wingdings 3" pitchFamily="18" charset="2"/>
              <a:buChar char=""/>
            </a:pPr>
            <a:r>
              <a:rPr lang="en-US" sz="2200" b="1" dirty="0" smtClean="0"/>
              <a:t>Step 08</a:t>
            </a:r>
            <a:r>
              <a:rPr lang="en-US" sz="2200" dirty="0" smtClean="0"/>
              <a:t> – Browse to where you want to save it (preferably the same folder) </a:t>
            </a:r>
            <a:br>
              <a:rPr lang="en-US" sz="2200" dirty="0" smtClean="0"/>
            </a:br>
            <a:r>
              <a:rPr lang="en-US" sz="2200" dirty="0" smtClean="0"/>
              <a:t>and make sure you tick the </a:t>
            </a:r>
            <a:br>
              <a:rPr lang="en-US" sz="2200" dirty="0" smtClean="0"/>
            </a:br>
            <a:r>
              <a:rPr lang="en-US" sz="2200" dirty="0" smtClean="0"/>
              <a:t>box that says </a:t>
            </a:r>
            <a:r>
              <a:rPr lang="en-US" sz="2200" b="1" dirty="0" smtClean="0"/>
              <a:t>Export Data </a:t>
            </a:r>
            <a:br>
              <a:rPr lang="en-US" sz="2200" b="1" dirty="0" smtClean="0"/>
            </a:br>
            <a:r>
              <a:rPr lang="en-US" sz="2200" b="1" dirty="0" smtClean="0"/>
              <a:t>with formatting</a:t>
            </a:r>
            <a:r>
              <a:rPr lang="en-US" sz="2200" dirty="0" smtClean="0"/>
              <a:t>.</a:t>
            </a:r>
          </a:p>
          <a:p>
            <a:pPr marL="346075" indent="-346075">
              <a:buClr>
                <a:srgbClr val="00B050"/>
              </a:buClr>
              <a:buFont typeface="Wingdings 3" pitchFamily="18" charset="2"/>
              <a:buChar char=""/>
            </a:pPr>
            <a:r>
              <a:rPr lang="en-US" sz="2200" dirty="0" smtClean="0"/>
              <a:t>This should now save the </a:t>
            </a:r>
            <a:br>
              <a:rPr lang="en-US" sz="2200" dirty="0" smtClean="0"/>
            </a:br>
            <a:r>
              <a:rPr lang="en-US" sz="2200" dirty="0" smtClean="0"/>
              <a:t>Report in a file format that can be </a:t>
            </a:r>
            <a:br>
              <a:rPr lang="en-US" sz="2200" dirty="0" smtClean="0"/>
            </a:br>
            <a:r>
              <a:rPr lang="en-US" sz="2200" dirty="0" smtClean="0"/>
              <a:t>copied and pasted into Word. </a:t>
            </a:r>
            <a:br>
              <a:rPr lang="en-US" sz="2200" dirty="0" smtClean="0"/>
            </a:br>
            <a:r>
              <a:rPr lang="en-US" sz="2200" b="1" dirty="0" err="1" smtClean="0">
                <a:solidFill>
                  <a:srgbClr val="FF0000"/>
                </a:solidFill>
              </a:rPr>
              <a:t>Printscreen</a:t>
            </a:r>
            <a:r>
              <a:rPr lang="en-US" sz="2200" dirty="0" smtClean="0">
                <a:solidFill>
                  <a:srgbClr val="FF0000"/>
                </a:solidFill>
              </a:rPr>
              <a:t> </a:t>
            </a:r>
            <a:r>
              <a:rPr lang="en-US" sz="2200" dirty="0" smtClean="0"/>
              <a:t>it in Excel when done.</a:t>
            </a:r>
          </a:p>
        </p:txBody>
      </p:sp>
      <p:pic>
        <p:nvPicPr>
          <p:cNvPr id="3" name="Picture 2"/>
          <p:cNvPicPr>
            <a:picLocks noChangeAspect="1"/>
          </p:cNvPicPr>
          <p:nvPr/>
        </p:nvPicPr>
        <p:blipFill rotWithShape="1">
          <a:blip r:embed="rId3"/>
          <a:srcRect l="13689" t="37912" r="25403" b="58791"/>
          <a:stretch/>
        </p:blipFill>
        <p:spPr>
          <a:xfrm>
            <a:off x="381000" y="1188427"/>
            <a:ext cx="8458200" cy="487973"/>
          </a:xfrm>
          <a:prstGeom prst="rect">
            <a:avLst/>
          </a:prstGeom>
          <a:effectLst>
            <a:outerShdw blurRad="203200" dist="38100" dir="2700000" sx="101000" sy="101000" algn="tl" rotWithShape="0">
              <a:srgbClr val="C00000">
                <a:alpha val="40000"/>
              </a:srgbClr>
            </a:outerShdw>
          </a:effectLst>
        </p:spPr>
      </p:pic>
      <p:pic>
        <p:nvPicPr>
          <p:cNvPr id="12" name="Picture 11"/>
          <p:cNvPicPr>
            <a:picLocks noChangeAspect="1"/>
          </p:cNvPicPr>
          <p:nvPr/>
        </p:nvPicPr>
        <p:blipFill rotWithShape="1">
          <a:blip r:embed="rId4"/>
          <a:srcRect l="220" t="35416" r="84554" b="52084"/>
          <a:stretch/>
        </p:blipFill>
        <p:spPr>
          <a:xfrm>
            <a:off x="6553200" y="1676400"/>
            <a:ext cx="2286000" cy="1055077"/>
          </a:xfrm>
          <a:prstGeom prst="rect">
            <a:avLst/>
          </a:prstGeom>
          <a:effectLst>
            <a:outerShdw blurRad="152400" dist="38100" dir="2700000" sx="102000" sy="102000" algn="tl" rotWithShape="0">
              <a:prstClr val="black">
                <a:alpha val="40000"/>
              </a:prstClr>
            </a:outerShdw>
          </a:effectLst>
        </p:spPr>
      </p:pic>
      <p:cxnSp>
        <p:nvCxnSpPr>
          <p:cNvPr id="14" name="Straight Arrow Connector 13"/>
          <p:cNvCxnSpPr/>
          <p:nvPr/>
        </p:nvCxnSpPr>
        <p:spPr>
          <a:xfrm>
            <a:off x="6400800" y="1978192"/>
            <a:ext cx="762000" cy="157177"/>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rotWithShape="1">
          <a:blip r:embed="rId5"/>
          <a:srcRect l="14276" t="3125" r="58199" b="77083"/>
          <a:stretch/>
        </p:blipFill>
        <p:spPr>
          <a:xfrm>
            <a:off x="6553200" y="2957069"/>
            <a:ext cx="2286000" cy="924128"/>
          </a:xfrm>
          <a:prstGeom prst="rect">
            <a:avLst/>
          </a:prstGeom>
          <a:effectLst>
            <a:outerShdw blurRad="152400" dist="38100" dir="2700000" sx="102000" sy="102000" algn="tl" rotWithShape="0">
              <a:prstClr val="black">
                <a:alpha val="40000"/>
              </a:prstClr>
            </a:outerShdw>
          </a:effectLst>
        </p:spPr>
      </p:pic>
      <p:cxnSp>
        <p:nvCxnSpPr>
          <p:cNvPr id="16" name="Straight Arrow Connector 15"/>
          <p:cNvCxnSpPr/>
          <p:nvPr/>
        </p:nvCxnSpPr>
        <p:spPr>
          <a:xfrm flipV="1">
            <a:off x="5981700" y="3063739"/>
            <a:ext cx="800100" cy="164018"/>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5981700" y="3227757"/>
            <a:ext cx="1790700" cy="50612"/>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p:nvPicPr>
        <p:blipFill rotWithShape="1">
          <a:blip r:embed="rId6"/>
          <a:srcRect l="4133" t="16545" r="4133" b="42728"/>
          <a:stretch/>
        </p:blipFill>
        <p:spPr>
          <a:xfrm>
            <a:off x="4609099" y="4032958"/>
            <a:ext cx="4230101" cy="1377242"/>
          </a:xfrm>
          <a:prstGeom prst="rect">
            <a:avLst/>
          </a:prstGeom>
          <a:effectLst>
            <a:outerShdw blurRad="152400" dist="38100" dir="2700000" sx="102000" sy="102000" algn="tl" rotWithShape="0">
              <a:prstClr val="black">
                <a:alpha val="40000"/>
              </a:prstClr>
            </a:outerShdw>
          </a:effectLst>
        </p:spPr>
      </p:pic>
      <p:cxnSp>
        <p:nvCxnSpPr>
          <p:cNvPr id="24" name="Straight Arrow Connector 23"/>
          <p:cNvCxnSpPr/>
          <p:nvPr/>
        </p:nvCxnSpPr>
        <p:spPr>
          <a:xfrm>
            <a:off x="3924300" y="4876800"/>
            <a:ext cx="876300" cy="2286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4991100" y="3855891"/>
            <a:ext cx="3314700" cy="482032"/>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3" name="Picture 22"/>
          <p:cNvPicPr>
            <a:picLocks noChangeAspect="1"/>
          </p:cNvPicPr>
          <p:nvPr/>
        </p:nvPicPr>
        <p:blipFill rotWithShape="1">
          <a:blip r:embed="rId7"/>
          <a:srcRect l="220" t="3125" r="35359" b="66667"/>
          <a:stretch/>
        </p:blipFill>
        <p:spPr>
          <a:xfrm>
            <a:off x="5334000" y="5562600"/>
            <a:ext cx="3505200" cy="924098"/>
          </a:xfrm>
          <a:prstGeom prst="rect">
            <a:avLst/>
          </a:prstGeom>
          <a:effectLst>
            <a:outerShdw blurRad="152400" dist="38100" dir="2700000" sx="102000" sy="102000" algn="tl" rotWithShape="0">
              <a:prstClr val="black">
                <a:alpha val="40000"/>
              </a:prstClr>
            </a:outerShdw>
          </a:effectLst>
        </p:spPr>
      </p:pic>
      <p:cxnSp>
        <p:nvCxnSpPr>
          <p:cNvPr id="30" name="Straight Arrow Connector 29"/>
          <p:cNvCxnSpPr>
            <a:endCxn id="23" idx="1"/>
          </p:cNvCxnSpPr>
          <p:nvPr/>
        </p:nvCxnSpPr>
        <p:spPr>
          <a:xfrm>
            <a:off x="4609099" y="6018787"/>
            <a:ext cx="724901" cy="5862"/>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7921591"/>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366" t="29166" r="35944" b="22917"/>
          <a:stretch/>
        </p:blipFill>
        <p:spPr>
          <a:xfrm>
            <a:off x="5873867" y="3428999"/>
            <a:ext cx="2941886" cy="1230243"/>
          </a:xfrm>
          <a:prstGeom prst="rect">
            <a:avLst/>
          </a:prstGeom>
          <a:effectLst>
            <a:outerShdw blurRad="152400" dist="38100" dir="2700000" sx="102000" sy="102000" algn="tl" rotWithShape="0">
              <a:prstClr val="black">
                <a:alpha val="40000"/>
              </a:prstClr>
            </a:outerShdw>
          </a:effectLst>
        </p:spPr>
      </p:pic>
      <p:sp>
        <p:nvSpPr>
          <p:cNvPr id="2" name="Rectangle 1"/>
          <p:cNvSpPr/>
          <p:nvPr/>
        </p:nvSpPr>
        <p:spPr>
          <a:xfrm>
            <a:off x="323528" y="1882914"/>
            <a:ext cx="5620072" cy="4662815"/>
          </a:xfrm>
          <a:prstGeom prst="rect">
            <a:avLst/>
          </a:prstGeom>
        </p:spPr>
        <p:txBody>
          <a:bodyPr wrap="square">
            <a:spAutoFit/>
          </a:bodyPr>
          <a:lstStyle/>
          <a:p>
            <a:pPr marL="346075" indent="-346075">
              <a:buClr>
                <a:srgbClr val="00B050"/>
              </a:buClr>
              <a:buFont typeface="Wingdings 3" pitchFamily="18" charset="2"/>
              <a:buChar char=""/>
            </a:pPr>
            <a:r>
              <a:rPr lang="en-US" sz="2700" b="1" dirty="0" smtClean="0"/>
              <a:t>Step 1 </a:t>
            </a:r>
            <a:r>
              <a:rPr lang="en-US" sz="2700" dirty="0" smtClean="0"/>
              <a:t>– Go Into Access and start a new Access Document. </a:t>
            </a:r>
          </a:p>
          <a:p>
            <a:pPr marL="346075" indent="-346075">
              <a:buClr>
                <a:srgbClr val="00B050"/>
              </a:buClr>
              <a:buFont typeface="Wingdings 3" pitchFamily="18" charset="2"/>
              <a:buChar char=""/>
            </a:pPr>
            <a:r>
              <a:rPr lang="en-US" sz="2700" b="1" dirty="0" smtClean="0"/>
              <a:t>Step 2 - </a:t>
            </a:r>
            <a:r>
              <a:rPr lang="en-US" sz="2700" dirty="0" smtClean="0"/>
              <a:t>Call it is </a:t>
            </a:r>
            <a:r>
              <a:rPr lang="en-US" sz="2700" dirty="0" smtClean="0"/>
              <a:t>N1302 </a:t>
            </a:r>
            <a:r>
              <a:rPr lang="en-US" sz="2700" dirty="0" smtClean="0"/>
              <a:t>and save it into the same folder as the other files (the </a:t>
            </a:r>
            <a:r>
              <a:rPr lang="en-US" sz="2700" dirty="0" smtClean="0"/>
              <a:t>N1302Products.csv </a:t>
            </a:r>
            <a:r>
              <a:rPr lang="en-US" sz="2700" dirty="0" smtClean="0"/>
              <a:t>file and this guide)</a:t>
            </a:r>
          </a:p>
          <a:p>
            <a:pPr marL="346075" indent="-346075">
              <a:buClr>
                <a:srgbClr val="00B050"/>
              </a:buClr>
              <a:buFont typeface="Wingdings 3" pitchFamily="18" charset="2"/>
              <a:buChar char=""/>
            </a:pPr>
            <a:r>
              <a:rPr lang="en-US" sz="2700" b="1" dirty="0" smtClean="0">
                <a:latin typeface="Arial" panose="020B0604020202020204" pitchFamily="34" charset="0"/>
                <a:cs typeface="Arial" panose="020B0604020202020204" pitchFamily="34" charset="0"/>
              </a:rPr>
              <a:t>Step 3</a:t>
            </a:r>
            <a:r>
              <a:rPr lang="en-US" sz="2700" dirty="0" smtClean="0">
                <a:latin typeface="Arial" panose="020B0604020202020204" pitchFamily="34" charset="0"/>
                <a:cs typeface="Arial" panose="020B0604020202020204" pitchFamily="34" charset="0"/>
              </a:rPr>
              <a:t> – Click </a:t>
            </a:r>
            <a:r>
              <a:rPr lang="en-US" sz="2700" dirty="0" smtClean="0">
                <a:latin typeface="Arial" panose="020B0604020202020204" pitchFamily="34" charset="0"/>
                <a:cs typeface="Arial" panose="020B0604020202020204" pitchFamily="34" charset="0"/>
              </a:rPr>
              <a:t>on </a:t>
            </a:r>
            <a:r>
              <a:rPr lang="en-US" sz="2700" b="1" dirty="0" smtClean="0">
                <a:latin typeface="Arial" panose="020B0604020202020204" pitchFamily="34" charset="0"/>
                <a:cs typeface="Arial" panose="020B0604020202020204" pitchFamily="34" charset="0"/>
              </a:rPr>
              <a:t>External Data</a:t>
            </a:r>
            <a:r>
              <a:rPr lang="en-US" sz="2700" dirty="0" smtClean="0">
                <a:latin typeface="Arial" panose="020B0604020202020204" pitchFamily="34" charset="0"/>
                <a:cs typeface="Arial" panose="020B0604020202020204" pitchFamily="34" charset="0"/>
              </a:rPr>
              <a:t> and </a:t>
            </a:r>
            <a:r>
              <a:rPr lang="en-US" sz="2700" b="1" dirty="0" smtClean="0">
                <a:latin typeface="Arial" panose="020B0604020202020204" pitchFamily="34" charset="0"/>
                <a:cs typeface="Arial" panose="020B0604020202020204" pitchFamily="34" charset="0"/>
              </a:rPr>
              <a:t>Excel File</a:t>
            </a:r>
            <a:r>
              <a:rPr lang="en-US" sz="2700" dirty="0" smtClean="0">
                <a:latin typeface="Arial" panose="020B0604020202020204" pitchFamily="34" charset="0"/>
                <a:cs typeface="Arial" panose="020B0604020202020204" pitchFamily="34" charset="0"/>
              </a:rPr>
              <a:t>. This should allow you to now go and find the file called </a:t>
            </a:r>
            <a:r>
              <a:rPr lang="en-US" sz="2700" dirty="0">
                <a:solidFill>
                  <a:srgbClr val="FF0000"/>
                </a:solidFill>
              </a:rPr>
              <a:t>N1302Products</a:t>
            </a:r>
            <a:r>
              <a:rPr lang="en-US" sz="2700" dirty="0" smtClean="0">
                <a:solidFill>
                  <a:srgbClr val="FF0000"/>
                </a:solidFill>
                <a:latin typeface="Arial" panose="020B0604020202020204" pitchFamily="34" charset="0"/>
                <a:cs typeface="Arial" panose="020B0604020202020204" pitchFamily="34" charset="0"/>
              </a:rPr>
              <a:t>.CSV</a:t>
            </a:r>
            <a:endParaRPr lang="en-GB" sz="2700" dirty="0">
              <a:solidFill>
                <a:srgbClr val="FF0000"/>
              </a:solidFill>
              <a:latin typeface="Arial" panose="020B0604020202020204" pitchFamily="34" charset="0"/>
              <a:cs typeface="Arial" panose="020B0604020202020204" pitchFamily="34" charset="0"/>
            </a:endParaRPr>
          </a:p>
        </p:txBody>
      </p:sp>
      <p:pic>
        <p:nvPicPr>
          <p:cNvPr id="2051" name="Picture 3"/>
          <p:cNvPicPr>
            <a:picLocks noChangeAspect="1" noChangeArrowheads="1"/>
          </p:cNvPicPr>
          <p:nvPr/>
        </p:nvPicPr>
        <p:blipFill>
          <a:blip r:embed="rId4"/>
          <a:srcRect r="79375" b="86000"/>
          <a:stretch>
            <a:fillRect/>
          </a:stretch>
        </p:blipFill>
        <p:spPr bwMode="auto">
          <a:xfrm>
            <a:off x="5965371" y="1905000"/>
            <a:ext cx="2873829" cy="1219200"/>
          </a:xfrm>
          <a:prstGeom prst="rect">
            <a:avLst/>
          </a:prstGeom>
          <a:noFill/>
          <a:ln w="9525">
            <a:noFill/>
            <a:miter lim="800000"/>
            <a:headEnd/>
            <a:tailEnd/>
          </a:ln>
          <a:effectLst>
            <a:outerShdw blurRad="152400" dist="38100" dir="2700000" sx="101000" sy="101000" algn="tl" rotWithShape="0">
              <a:prstClr val="black">
                <a:alpha val="40000"/>
              </a:prstClr>
            </a:outerShdw>
          </a:effectLst>
        </p:spPr>
      </p:pic>
      <p:cxnSp>
        <p:nvCxnSpPr>
          <p:cNvPr id="6" name="Straight Arrow Connector 5"/>
          <p:cNvCxnSpPr/>
          <p:nvPr/>
        </p:nvCxnSpPr>
        <p:spPr>
          <a:xfrm flipV="1">
            <a:off x="5410200" y="2133600"/>
            <a:ext cx="990600" cy="762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410200" y="2209800"/>
            <a:ext cx="1143000" cy="3048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5638800" y="3561225"/>
            <a:ext cx="685800" cy="858375"/>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638800" y="3561225"/>
            <a:ext cx="2362200" cy="248775"/>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053" name="Picture 5"/>
          <p:cNvPicPr>
            <a:picLocks noChangeAspect="1" noChangeArrowheads="1"/>
          </p:cNvPicPr>
          <p:nvPr/>
        </p:nvPicPr>
        <p:blipFill>
          <a:blip r:embed="rId5"/>
          <a:srcRect r="75000" b="69000"/>
          <a:stretch>
            <a:fillRect/>
          </a:stretch>
        </p:blipFill>
        <p:spPr bwMode="auto">
          <a:xfrm>
            <a:off x="6324600" y="4800600"/>
            <a:ext cx="2514599" cy="1752600"/>
          </a:xfrm>
          <a:prstGeom prst="rect">
            <a:avLst/>
          </a:prstGeom>
          <a:effectLst>
            <a:outerShdw blurRad="152400" dist="38100" dir="2700000" sx="102000" sy="102000" algn="tl" rotWithShape="0">
              <a:prstClr val="black">
                <a:alpha val="40000"/>
              </a:prstClr>
            </a:outerShdw>
          </a:effectLst>
        </p:spPr>
      </p:pic>
      <p:pic>
        <p:nvPicPr>
          <p:cNvPr id="3" name="Picture 2"/>
          <p:cNvPicPr>
            <a:picLocks noChangeAspect="1"/>
          </p:cNvPicPr>
          <p:nvPr/>
        </p:nvPicPr>
        <p:blipFill rotWithShape="1">
          <a:blip r:embed="rId6"/>
          <a:srcRect l="14861" t="18132" r="25169" b="78854"/>
          <a:stretch/>
        </p:blipFill>
        <p:spPr>
          <a:xfrm>
            <a:off x="304800" y="1143001"/>
            <a:ext cx="8534399" cy="457199"/>
          </a:xfrm>
          <a:prstGeom prst="rect">
            <a:avLst/>
          </a:prstGeom>
          <a:effectLst>
            <a:outerShdw blurRad="203200" dist="38100" dir="2700000" sx="101000" sy="101000" algn="tl" rotWithShape="0">
              <a:srgbClr val="FF0000">
                <a:alpha val="40000"/>
              </a:srgbClr>
            </a:outerShdw>
          </a:effectLst>
        </p:spPr>
      </p:pic>
      <p:cxnSp>
        <p:nvCxnSpPr>
          <p:cNvPr id="17" name="Straight Arrow Connector 16"/>
          <p:cNvCxnSpPr/>
          <p:nvPr/>
        </p:nvCxnSpPr>
        <p:spPr>
          <a:xfrm flipV="1">
            <a:off x="5905500" y="5481456"/>
            <a:ext cx="1257300" cy="81144"/>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5905500" y="5040241"/>
            <a:ext cx="1790700" cy="5334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5" name="Title 1"/>
          <p:cNvSpPr>
            <a:spLocks noGrp="1"/>
          </p:cNvSpPr>
          <p:nvPr>
            <p:ph type="title"/>
          </p:nvPr>
        </p:nvSpPr>
        <p:spPr>
          <a:xfrm>
            <a:off x="76200" y="98444"/>
            <a:ext cx="7696200" cy="511156"/>
          </a:xfrm>
        </p:spPr>
        <p:txBody>
          <a:bodyPr>
            <a:noAutofit/>
          </a:bodyPr>
          <a:lstStyle/>
          <a:p>
            <a:r>
              <a:rPr lang="en-GB" sz="4000" b="1" dirty="0" smtClean="0"/>
              <a:t>28 – Setting </a:t>
            </a:r>
            <a:r>
              <a:rPr lang="en-GB" sz="4000" dirty="0"/>
              <a:t>U</a:t>
            </a:r>
            <a:r>
              <a:rPr lang="en-GB" sz="4000" b="1" dirty="0" smtClean="0"/>
              <a:t>p The Database Fields</a:t>
            </a:r>
            <a:endParaRPr lang="en-GB" sz="4000" b="1" dirty="0" smtClean="0"/>
          </a:p>
        </p:txBody>
      </p:sp>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r="40034" b="41628"/>
          <a:stretch/>
        </p:blipFill>
        <p:spPr>
          <a:xfrm>
            <a:off x="6019800" y="3918355"/>
            <a:ext cx="2795588" cy="1933618"/>
          </a:xfrm>
          <a:prstGeom prst="rect">
            <a:avLst/>
          </a:prstGeom>
          <a:effectLst>
            <a:outerShdw blurRad="152400" dist="38100" dir="2700000" sx="102000" sy="102000" algn="tl" rotWithShape="0">
              <a:prstClr val="black">
                <a:alpha val="40000"/>
              </a:prstClr>
            </a:outerShdw>
          </a:effectLst>
        </p:spPr>
      </p:pic>
      <p:pic>
        <p:nvPicPr>
          <p:cNvPr id="3" name="Picture 2"/>
          <p:cNvPicPr>
            <a:picLocks noChangeAspect="1"/>
          </p:cNvPicPr>
          <p:nvPr/>
        </p:nvPicPr>
        <p:blipFill>
          <a:blip r:embed="rId4"/>
          <a:stretch>
            <a:fillRect/>
          </a:stretch>
        </p:blipFill>
        <p:spPr>
          <a:xfrm>
            <a:off x="6019800" y="1747421"/>
            <a:ext cx="2795588" cy="1964688"/>
          </a:xfrm>
          <a:prstGeom prst="rect">
            <a:avLst/>
          </a:prstGeom>
          <a:effectLst>
            <a:outerShdw blurRad="152400" dist="38100" dir="2700000" sx="102000" sy="102000" algn="tl" rotWithShape="0">
              <a:prstClr val="black">
                <a:alpha val="40000"/>
              </a:prstClr>
            </a:outerShdw>
          </a:effectLst>
        </p:spPr>
      </p:pic>
      <p:sp>
        <p:nvSpPr>
          <p:cNvPr id="2" name="Rectangle 1"/>
          <p:cNvSpPr/>
          <p:nvPr/>
        </p:nvSpPr>
        <p:spPr>
          <a:xfrm>
            <a:off x="323528" y="1747421"/>
            <a:ext cx="5620072" cy="4616648"/>
          </a:xfrm>
          <a:prstGeom prst="rect">
            <a:avLst/>
          </a:prstGeom>
        </p:spPr>
        <p:txBody>
          <a:bodyPr wrap="square">
            <a:spAutoFit/>
          </a:bodyPr>
          <a:lstStyle/>
          <a:p>
            <a:pPr marL="346075" indent="-346075">
              <a:buClr>
                <a:srgbClr val="00B050"/>
              </a:buClr>
              <a:buFont typeface="Wingdings 3" pitchFamily="18" charset="2"/>
              <a:buChar char=""/>
            </a:pPr>
            <a:r>
              <a:rPr lang="en-US" sz="2100" b="1" dirty="0" smtClean="0"/>
              <a:t>Step </a:t>
            </a:r>
            <a:r>
              <a:rPr lang="en-US" sz="2100" b="1" dirty="0" smtClean="0"/>
              <a:t>4 </a:t>
            </a:r>
            <a:r>
              <a:rPr lang="en-US" sz="2100" dirty="0" smtClean="0"/>
              <a:t>– To do the second part of task </a:t>
            </a:r>
            <a:r>
              <a:rPr lang="en-US" sz="2100" dirty="0" smtClean="0"/>
              <a:t>28, </a:t>
            </a:r>
            <a:r>
              <a:rPr lang="en-US" sz="2100" dirty="0" smtClean="0"/>
              <a:t>we click on </a:t>
            </a:r>
            <a:r>
              <a:rPr lang="en-US" sz="2100" b="1" dirty="0" smtClean="0"/>
              <a:t>next</a:t>
            </a:r>
            <a:r>
              <a:rPr lang="en-US" sz="2100" dirty="0" smtClean="0"/>
              <a:t> until we get to this screen. By ticking on the box that says “</a:t>
            </a:r>
            <a:r>
              <a:rPr lang="en-US" sz="2100" dirty="0" smtClean="0">
                <a:solidFill>
                  <a:srgbClr val="FF0000"/>
                </a:solidFill>
              </a:rPr>
              <a:t>First Row Contains Field Names</a:t>
            </a:r>
            <a:r>
              <a:rPr lang="en-US" sz="2100" dirty="0" smtClean="0"/>
              <a:t>” all the headings will appear.</a:t>
            </a:r>
          </a:p>
          <a:p>
            <a:pPr marL="346075" indent="-346075">
              <a:buClr>
                <a:srgbClr val="00B050"/>
              </a:buClr>
              <a:buFont typeface="Wingdings 3" pitchFamily="18" charset="2"/>
              <a:buChar char=""/>
            </a:pPr>
            <a:r>
              <a:rPr lang="en-US" sz="2100" b="1" dirty="0" smtClean="0">
                <a:latin typeface="Arial" panose="020B0604020202020204" pitchFamily="34" charset="0"/>
                <a:cs typeface="Arial" panose="020B0604020202020204" pitchFamily="34" charset="0"/>
              </a:rPr>
              <a:t>Step 5</a:t>
            </a:r>
            <a:r>
              <a:rPr lang="en-US" sz="2100" dirty="0" smtClean="0">
                <a:latin typeface="Arial" panose="020B0604020202020204" pitchFamily="34" charset="0"/>
                <a:cs typeface="Arial" panose="020B0604020202020204" pitchFamily="34" charset="0"/>
              </a:rPr>
              <a:t> </a:t>
            </a:r>
            <a:r>
              <a:rPr lang="en-US" sz="2100" dirty="0" smtClean="0">
                <a:latin typeface="Arial" panose="020B0604020202020204" pitchFamily="34" charset="0"/>
                <a:cs typeface="Arial" panose="020B0604020202020204" pitchFamily="34" charset="0"/>
              </a:rPr>
              <a:t>– We need to set the </a:t>
            </a:r>
            <a:r>
              <a:rPr lang="en-US" sz="2100" b="1" i="1" dirty="0" smtClean="0">
                <a:latin typeface="Arial" panose="020B0604020202020204" pitchFamily="34" charset="0"/>
                <a:cs typeface="Arial" panose="020B0604020202020204" pitchFamily="34" charset="0"/>
              </a:rPr>
              <a:t>Code </a:t>
            </a:r>
            <a:r>
              <a:rPr lang="en-US" sz="2100" dirty="0" smtClean="0">
                <a:latin typeface="Arial" panose="020B0604020202020204" pitchFamily="34" charset="0"/>
                <a:cs typeface="Arial" panose="020B0604020202020204" pitchFamily="34" charset="0"/>
              </a:rPr>
              <a:t>as </a:t>
            </a:r>
            <a:r>
              <a:rPr lang="en-US" sz="2100" dirty="0" smtClean="0">
                <a:latin typeface="Arial" panose="020B0604020202020204" pitchFamily="34" charset="0"/>
                <a:cs typeface="Arial" panose="020B0604020202020204" pitchFamily="34" charset="0"/>
              </a:rPr>
              <a:t>a primary field and we can do this by clicking next and at the Primary Key selection field, choose </a:t>
            </a:r>
            <a:r>
              <a:rPr lang="en-US" sz="2100" dirty="0" smtClean="0">
                <a:solidFill>
                  <a:srgbClr val="FF0000"/>
                </a:solidFill>
                <a:latin typeface="Arial" panose="020B0604020202020204" pitchFamily="34" charset="0"/>
                <a:cs typeface="Arial" panose="020B0604020202020204" pitchFamily="34" charset="0"/>
              </a:rPr>
              <a:t>Code</a:t>
            </a:r>
            <a:r>
              <a:rPr lang="en-US" sz="2100" dirty="0" smtClean="0">
                <a:latin typeface="Arial" panose="020B0604020202020204" pitchFamily="34" charset="0"/>
                <a:cs typeface="Arial" panose="020B0604020202020204" pitchFamily="34" charset="0"/>
              </a:rPr>
              <a:t> </a:t>
            </a:r>
            <a:r>
              <a:rPr lang="en-US" sz="2100" dirty="0" smtClean="0">
                <a:latin typeface="Arial" panose="020B0604020202020204" pitchFamily="34" charset="0"/>
                <a:cs typeface="Arial" panose="020B0604020202020204" pitchFamily="34" charset="0"/>
              </a:rPr>
              <a:t>instead of </a:t>
            </a:r>
            <a:r>
              <a:rPr lang="en-US" sz="2100" dirty="0" smtClean="0">
                <a:solidFill>
                  <a:srgbClr val="FF0000"/>
                </a:solidFill>
                <a:latin typeface="Arial" panose="020B0604020202020204" pitchFamily="34" charset="0"/>
                <a:cs typeface="Arial" panose="020B0604020202020204" pitchFamily="34" charset="0"/>
              </a:rPr>
              <a:t>ID</a:t>
            </a:r>
            <a:r>
              <a:rPr lang="en-US" sz="2100" dirty="0" smtClean="0">
                <a:latin typeface="Arial" panose="020B0604020202020204" pitchFamily="34" charset="0"/>
                <a:cs typeface="Arial" panose="020B0604020202020204" pitchFamily="34" charset="0"/>
              </a:rPr>
              <a:t> (otherwise you end up with an ID column) </a:t>
            </a:r>
            <a:r>
              <a:rPr lang="en-US" sz="2100" dirty="0" smtClean="0">
                <a:latin typeface="Arial" panose="020B0604020202020204" pitchFamily="34" charset="0"/>
                <a:cs typeface="Arial" panose="020B0604020202020204" pitchFamily="34" charset="0"/>
              </a:rPr>
              <a:t/>
            </a:r>
            <a:br>
              <a:rPr lang="en-US" sz="2100" dirty="0" smtClean="0">
                <a:latin typeface="Arial" panose="020B0604020202020204" pitchFamily="34" charset="0"/>
                <a:cs typeface="Arial" panose="020B0604020202020204" pitchFamily="34" charset="0"/>
              </a:rPr>
            </a:br>
            <a:r>
              <a:rPr lang="en-US" sz="2100" dirty="0" smtClean="0">
                <a:latin typeface="Arial" panose="020B0604020202020204" pitchFamily="34" charset="0"/>
                <a:cs typeface="Arial" panose="020B0604020202020204" pitchFamily="34" charset="0"/>
              </a:rPr>
              <a:t>Click </a:t>
            </a:r>
            <a:r>
              <a:rPr lang="en-US" sz="2100" dirty="0" smtClean="0">
                <a:latin typeface="Arial" panose="020B0604020202020204" pitchFamily="34" charset="0"/>
                <a:cs typeface="Arial" panose="020B0604020202020204" pitchFamily="34" charset="0"/>
              </a:rPr>
              <a:t>on next </a:t>
            </a:r>
            <a:r>
              <a:rPr lang="en-US" sz="2100" dirty="0" smtClean="0">
                <a:latin typeface="Arial" panose="020B0604020202020204" pitchFamily="34" charset="0"/>
                <a:cs typeface="Arial" panose="020B0604020202020204" pitchFamily="34" charset="0"/>
              </a:rPr>
              <a:t/>
            </a:r>
            <a:br>
              <a:rPr lang="en-US" sz="2100" dirty="0" smtClean="0">
                <a:latin typeface="Arial" panose="020B0604020202020204" pitchFamily="34" charset="0"/>
                <a:cs typeface="Arial" panose="020B0604020202020204" pitchFamily="34" charset="0"/>
              </a:rPr>
            </a:br>
            <a:r>
              <a:rPr lang="en-US" sz="2100" dirty="0" smtClean="0">
                <a:latin typeface="Arial" panose="020B0604020202020204" pitchFamily="34" charset="0"/>
                <a:cs typeface="Arial" panose="020B0604020202020204" pitchFamily="34" charset="0"/>
              </a:rPr>
              <a:t>and </a:t>
            </a:r>
            <a:r>
              <a:rPr lang="en-US" sz="2100" dirty="0" smtClean="0">
                <a:latin typeface="Arial" panose="020B0604020202020204" pitchFamily="34" charset="0"/>
                <a:cs typeface="Arial" panose="020B0604020202020204" pitchFamily="34" charset="0"/>
              </a:rPr>
              <a:t>so on until </a:t>
            </a:r>
            <a:r>
              <a:rPr lang="en-US" sz="2100" dirty="0" smtClean="0">
                <a:latin typeface="Arial" panose="020B0604020202020204" pitchFamily="34" charset="0"/>
                <a:cs typeface="Arial" panose="020B0604020202020204" pitchFamily="34" charset="0"/>
              </a:rPr>
              <a:t/>
            </a:r>
            <a:br>
              <a:rPr lang="en-US" sz="2100" dirty="0" smtClean="0">
                <a:latin typeface="Arial" panose="020B0604020202020204" pitchFamily="34" charset="0"/>
                <a:cs typeface="Arial" panose="020B0604020202020204" pitchFamily="34" charset="0"/>
              </a:rPr>
            </a:br>
            <a:r>
              <a:rPr lang="en-US" sz="2100" dirty="0" smtClean="0">
                <a:latin typeface="Arial" panose="020B0604020202020204" pitchFamily="34" charset="0"/>
                <a:cs typeface="Arial" panose="020B0604020202020204" pitchFamily="34" charset="0"/>
              </a:rPr>
              <a:t>you </a:t>
            </a:r>
            <a:r>
              <a:rPr lang="en-US" sz="2100" dirty="0" smtClean="0">
                <a:latin typeface="Arial" panose="020B0604020202020204" pitchFamily="34" charset="0"/>
                <a:cs typeface="Arial" panose="020B0604020202020204" pitchFamily="34" charset="0"/>
              </a:rPr>
              <a:t>arrive at the </a:t>
            </a:r>
            <a:r>
              <a:rPr lang="en-US" sz="2100" dirty="0" smtClean="0">
                <a:latin typeface="Arial" panose="020B0604020202020204" pitchFamily="34" charset="0"/>
                <a:cs typeface="Arial" panose="020B0604020202020204" pitchFamily="34" charset="0"/>
              </a:rPr>
              <a:t/>
            </a:r>
            <a:br>
              <a:rPr lang="en-US" sz="2100" dirty="0" smtClean="0">
                <a:latin typeface="Arial" panose="020B0604020202020204" pitchFamily="34" charset="0"/>
                <a:cs typeface="Arial" panose="020B0604020202020204" pitchFamily="34" charset="0"/>
              </a:rPr>
            </a:br>
            <a:r>
              <a:rPr lang="en-US" sz="2100" dirty="0" smtClean="0">
                <a:latin typeface="Arial" panose="020B0604020202020204" pitchFamily="34" charset="0"/>
                <a:cs typeface="Arial" panose="020B0604020202020204" pitchFamily="34" charset="0"/>
              </a:rPr>
              <a:t>Database</a:t>
            </a:r>
            <a:r>
              <a:rPr lang="en-US" sz="2100" dirty="0" smtClean="0">
                <a:latin typeface="Arial" panose="020B0604020202020204" pitchFamily="34" charset="0"/>
                <a:cs typeface="Arial" panose="020B0604020202020204" pitchFamily="34" charset="0"/>
              </a:rPr>
              <a:t>.</a:t>
            </a:r>
            <a:endParaRPr lang="en-GB" sz="2100" dirty="0">
              <a:latin typeface="Arial" panose="020B0604020202020204" pitchFamily="34" charset="0"/>
              <a:cs typeface="Arial" panose="020B0604020202020204" pitchFamily="34" charset="0"/>
            </a:endParaRPr>
          </a:p>
        </p:txBody>
      </p:sp>
      <p:cxnSp>
        <p:nvCxnSpPr>
          <p:cNvPr id="20" name="Straight Arrow Connector 19"/>
          <p:cNvCxnSpPr/>
          <p:nvPr/>
        </p:nvCxnSpPr>
        <p:spPr>
          <a:xfrm>
            <a:off x="5715000" y="2133600"/>
            <a:ext cx="1054894" cy="161965"/>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5715000" y="3124200"/>
            <a:ext cx="533400" cy="17526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rotWithShape="1">
          <a:blip r:embed="rId5"/>
          <a:srcRect l="14861" t="18132" r="25169" b="78854"/>
          <a:stretch/>
        </p:blipFill>
        <p:spPr>
          <a:xfrm>
            <a:off x="304800" y="1143001"/>
            <a:ext cx="8534399" cy="457199"/>
          </a:xfrm>
          <a:prstGeom prst="rect">
            <a:avLst/>
          </a:prstGeom>
          <a:effectLst>
            <a:outerShdw blurRad="203200" dist="38100" dir="2700000" sx="101000" sy="101000" algn="tl" rotWithShape="0">
              <a:srgbClr val="FF0000">
                <a:alpha val="40000"/>
              </a:srgbClr>
            </a:outerShdw>
          </a:effectLst>
        </p:spPr>
      </p:pic>
      <p:pic>
        <p:nvPicPr>
          <p:cNvPr id="8" name="Picture 7"/>
          <p:cNvPicPr>
            <a:picLocks noChangeAspect="1"/>
          </p:cNvPicPr>
          <p:nvPr/>
        </p:nvPicPr>
        <p:blipFill rotWithShape="1">
          <a:blip r:embed="rId6"/>
          <a:srcRect l="21888" t="8334" r="40631" b="59375"/>
          <a:stretch/>
        </p:blipFill>
        <p:spPr>
          <a:xfrm>
            <a:off x="2895600" y="5070155"/>
            <a:ext cx="3000374" cy="1453306"/>
          </a:xfrm>
          <a:prstGeom prst="rect">
            <a:avLst/>
          </a:prstGeom>
          <a:effectLst>
            <a:outerShdw blurRad="152400" dist="38100" dir="2700000" sx="102000" sy="102000" algn="tl" rotWithShape="0">
              <a:prstClr val="black">
                <a:alpha val="40000"/>
              </a:prstClr>
            </a:outerShdw>
          </a:effectLst>
        </p:spPr>
      </p:pic>
      <p:cxnSp>
        <p:nvCxnSpPr>
          <p:cNvPr id="17" name="Straight Arrow Connector 16"/>
          <p:cNvCxnSpPr/>
          <p:nvPr/>
        </p:nvCxnSpPr>
        <p:spPr>
          <a:xfrm flipH="1">
            <a:off x="4038600" y="4758007"/>
            <a:ext cx="95249" cy="1038801"/>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133849" y="4758007"/>
            <a:ext cx="876299" cy="1038801"/>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6" name="Title 1"/>
          <p:cNvSpPr>
            <a:spLocks noGrp="1"/>
          </p:cNvSpPr>
          <p:nvPr>
            <p:ph type="title"/>
          </p:nvPr>
        </p:nvSpPr>
        <p:spPr>
          <a:xfrm>
            <a:off x="76200" y="98444"/>
            <a:ext cx="7696200" cy="511156"/>
          </a:xfrm>
        </p:spPr>
        <p:txBody>
          <a:bodyPr>
            <a:noAutofit/>
          </a:bodyPr>
          <a:lstStyle/>
          <a:p>
            <a:r>
              <a:rPr lang="en-GB" sz="4000" b="1" dirty="0" smtClean="0"/>
              <a:t>28 – Setting </a:t>
            </a:r>
            <a:r>
              <a:rPr lang="en-GB" sz="4000" dirty="0"/>
              <a:t>U</a:t>
            </a:r>
            <a:r>
              <a:rPr lang="en-GB" sz="4000" b="1" dirty="0" smtClean="0"/>
              <a:t>p The Database Fields</a:t>
            </a:r>
            <a:endParaRPr lang="en-GB" sz="4000" b="1" dirty="0" smtClean="0"/>
          </a:p>
        </p:txBody>
      </p:sp>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l="16032" t="18750" r="39458" b="20833"/>
          <a:stretch/>
        </p:blipFill>
        <p:spPr>
          <a:xfrm>
            <a:off x="5884161" y="4191000"/>
            <a:ext cx="2966762" cy="2264108"/>
          </a:xfrm>
          <a:prstGeom prst="rect">
            <a:avLst/>
          </a:prstGeom>
          <a:effectLst>
            <a:outerShdw blurRad="152400" dist="38100" dir="2700000" sx="102000" sy="102000" algn="tl" rotWithShape="0">
              <a:prstClr val="black">
                <a:alpha val="40000"/>
              </a:prstClr>
            </a:outerShdw>
          </a:effectLst>
        </p:spPr>
      </p:pic>
      <p:pic>
        <p:nvPicPr>
          <p:cNvPr id="4" name="Picture 3"/>
          <p:cNvPicPr>
            <a:picLocks noChangeAspect="1"/>
          </p:cNvPicPr>
          <p:nvPr/>
        </p:nvPicPr>
        <p:blipFill rotWithShape="1">
          <a:blip r:embed="rId4"/>
          <a:srcRect l="14861" t="18131" r="42972" b="58791"/>
          <a:stretch/>
        </p:blipFill>
        <p:spPr>
          <a:xfrm>
            <a:off x="5888649" y="2217174"/>
            <a:ext cx="2886076" cy="1683544"/>
          </a:xfrm>
          <a:prstGeom prst="rect">
            <a:avLst/>
          </a:prstGeom>
          <a:effectLst>
            <a:outerShdw blurRad="152400" dist="38100" dir="2700000" sx="102000" sy="102000" algn="tl" rotWithShape="0">
              <a:prstClr val="black">
                <a:alpha val="40000"/>
              </a:prstClr>
            </a:outerShdw>
          </a:effectLst>
        </p:spPr>
      </p:pic>
      <p:sp>
        <p:nvSpPr>
          <p:cNvPr id="2" name="Rectangle 1"/>
          <p:cNvSpPr/>
          <p:nvPr/>
        </p:nvSpPr>
        <p:spPr>
          <a:xfrm>
            <a:off x="323528" y="1143000"/>
            <a:ext cx="5620072" cy="4893647"/>
          </a:xfrm>
          <a:prstGeom prst="rect">
            <a:avLst/>
          </a:prstGeom>
        </p:spPr>
        <p:txBody>
          <a:bodyPr wrap="square">
            <a:spAutoFit/>
          </a:bodyPr>
          <a:lstStyle/>
          <a:p>
            <a:pPr marL="346075" indent="-346075">
              <a:buClr>
                <a:srgbClr val="00B050"/>
              </a:buClr>
              <a:buFont typeface="Wingdings 3" pitchFamily="18" charset="2"/>
              <a:buChar char=""/>
            </a:pPr>
            <a:r>
              <a:rPr lang="en-US" sz="2400" b="1" dirty="0" smtClean="0"/>
              <a:t>Step 6 </a:t>
            </a:r>
            <a:r>
              <a:rPr lang="en-US" sz="2400" dirty="0" smtClean="0"/>
              <a:t>– It should now be like this. We need to now set the field things to meet the criteria. Click on </a:t>
            </a:r>
            <a:r>
              <a:rPr lang="en-US" sz="2400" b="1" dirty="0" smtClean="0"/>
              <a:t>View</a:t>
            </a:r>
            <a:r>
              <a:rPr lang="en-US" sz="2400" dirty="0" smtClean="0"/>
              <a:t> and then click on </a:t>
            </a:r>
            <a:r>
              <a:rPr lang="en-US" sz="2400" b="1" dirty="0" smtClean="0"/>
              <a:t>Design View.</a:t>
            </a:r>
            <a:r>
              <a:rPr lang="en-US" sz="2400" dirty="0" smtClean="0"/>
              <a:t> We need to change the </a:t>
            </a:r>
            <a:r>
              <a:rPr lang="en-US" sz="2400" b="1" dirty="0" smtClean="0"/>
              <a:t>Data Types </a:t>
            </a:r>
            <a:r>
              <a:rPr lang="en-US" sz="2400" dirty="0" smtClean="0"/>
              <a:t>from what it is to what we </a:t>
            </a:r>
            <a:r>
              <a:rPr lang="en-US" sz="2400" dirty="0" smtClean="0"/>
              <a:t>need </a:t>
            </a:r>
            <a:r>
              <a:rPr lang="en-US" sz="2400" dirty="0" smtClean="0">
                <a:solidFill>
                  <a:srgbClr val="0070C0"/>
                </a:solidFill>
              </a:rPr>
              <a:t>(on the new version of Access this will say Short text but just Text will do</a:t>
            </a:r>
            <a:r>
              <a:rPr lang="en-US" sz="2400" dirty="0" smtClean="0">
                <a:solidFill>
                  <a:srgbClr val="0070C0"/>
                </a:solidFill>
              </a:rPr>
              <a:t>)</a:t>
            </a:r>
            <a:r>
              <a:rPr lang="en-US" sz="2400" dirty="0" smtClean="0">
                <a:solidFill>
                  <a:srgbClr val="0070C0"/>
                </a:solidFill>
              </a:rPr>
              <a:t>.</a:t>
            </a:r>
          </a:p>
          <a:p>
            <a:pPr marL="346075" indent="-346075">
              <a:buClr>
                <a:srgbClr val="00B050"/>
              </a:buClr>
              <a:buFont typeface="Wingdings 3" pitchFamily="18" charset="2"/>
              <a:buChar char=""/>
            </a:pPr>
            <a:r>
              <a:rPr lang="en-US" sz="2400" b="1" dirty="0" smtClean="0"/>
              <a:t>Step 7 </a:t>
            </a:r>
            <a:r>
              <a:rPr lang="en-US" sz="2400" dirty="0" smtClean="0"/>
              <a:t>– We need to set the currency to Euro. At this stage click on the </a:t>
            </a:r>
            <a:r>
              <a:rPr lang="en-US" sz="2400" b="1" dirty="0" smtClean="0"/>
              <a:t>Currency Field</a:t>
            </a:r>
            <a:r>
              <a:rPr lang="en-US" sz="2400" dirty="0" smtClean="0"/>
              <a:t>, then at the bottom of the screen click on </a:t>
            </a:r>
            <a:r>
              <a:rPr lang="en-US" sz="2400" b="1" dirty="0" smtClean="0"/>
              <a:t>format</a:t>
            </a:r>
            <a:r>
              <a:rPr lang="en-US" sz="2400" dirty="0" smtClean="0"/>
              <a:t> and choose </a:t>
            </a:r>
            <a:r>
              <a:rPr lang="en-US" sz="2400" b="1" dirty="0" smtClean="0"/>
              <a:t>Euro</a:t>
            </a:r>
            <a:r>
              <a:rPr lang="en-US" sz="2400" dirty="0" smtClean="0"/>
              <a:t> from the list.</a:t>
            </a:r>
          </a:p>
        </p:txBody>
      </p:sp>
      <p:cxnSp>
        <p:nvCxnSpPr>
          <p:cNvPr id="25" name="Straight Arrow Connector 24"/>
          <p:cNvCxnSpPr/>
          <p:nvPr/>
        </p:nvCxnSpPr>
        <p:spPr>
          <a:xfrm flipV="1">
            <a:off x="5562600" y="1295400"/>
            <a:ext cx="298116" cy="209543"/>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5860716" y="2723284"/>
            <a:ext cx="1835484" cy="335662"/>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5711658" y="4887351"/>
            <a:ext cx="1146342" cy="305195"/>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rotWithShape="1">
          <a:blip r:embed="rId5"/>
          <a:srcRect l="-1" r="-366" b="45833"/>
          <a:stretch/>
        </p:blipFill>
        <p:spPr>
          <a:xfrm>
            <a:off x="5888648" y="1165677"/>
            <a:ext cx="2938829" cy="891723"/>
          </a:xfrm>
          <a:prstGeom prst="rect">
            <a:avLst/>
          </a:prstGeom>
          <a:effectLst>
            <a:outerShdw blurRad="152400" dist="38100" dir="2700000" sx="102000" sy="102000" algn="tl" rotWithShape="0">
              <a:prstClr val="black">
                <a:alpha val="40000"/>
              </a:prstClr>
            </a:outerShdw>
          </a:effectLst>
        </p:spPr>
      </p:pic>
      <p:cxnSp>
        <p:nvCxnSpPr>
          <p:cNvPr id="26" name="Straight Arrow Connector 25"/>
          <p:cNvCxnSpPr/>
          <p:nvPr/>
        </p:nvCxnSpPr>
        <p:spPr>
          <a:xfrm>
            <a:off x="5860716" y="2723284"/>
            <a:ext cx="997284" cy="1634634"/>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5711658" y="5217275"/>
            <a:ext cx="823545" cy="650125"/>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4343400" y="5769825"/>
            <a:ext cx="2191803" cy="31468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8" name="Title 1"/>
          <p:cNvSpPr>
            <a:spLocks noGrp="1"/>
          </p:cNvSpPr>
          <p:nvPr>
            <p:ph type="title"/>
          </p:nvPr>
        </p:nvSpPr>
        <p:spPr>
          <a:xfrm>
            <a:off x="76200" y="98444"/>
            <a:ext cx="7696200" cy="511156"/>
          </a:xfrm>
        </p:spPr>
        <p:txBody>
          <a:bodyPr>
            <a:noAutofit/>
          </a:bodyPr>
          <a:lstStyle/>
          <a:p>
            <a:r>
              <a:rPr lang="en-GB" sz="4000" b="1" dirty="0" smtClean="0"/>
              <a:t>28 – Setting </a:t>
            </a:r>
            <a:r>
              <a:rPr lang="en-GB" sz="4000" dirty="0"/>
              <a:t>U</a:t>
            </a:r>
            <a:r>
              <a:rPr lang="en-GB" sz="4000" b="1" dirty="0" smtClean="0"/>
              <a:t>p The Database Fields</a:t>
            </a:r>
            <a:endParaRPr lang="en-GB" sz="4000" b="1" dirty="0" smtClean="0"/>
          </a:p>
        </p:txBody>
      </p:sp>
    </p:spTree>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a:srcRect r="79868" b="68750"/>
          <a:stretch/>
        </p:blipFill>
        <p:spPr>
          <a:xfrm>
            <a:off x="6152933" y="3370622"/>
            <a:ext cx="2686267" cy="2344378"/>
          </a:xfrm>
          <a:prstGeom prst="rect">
            <a:avLst/>
          </a:prstGeom>
          <a:effectLst>
            <a:outerShdw blurRad="152400" dist="38100" dir="2700000" sx="102000" sy="102000" algn="tl" rotWithShape="0">
              <a:prstClr val="black">
                <a:alpha val="40000"/>
              </a:prstClr>
            </a:outerShdw>
          </a:effectLst>
        </p:spPr>
      </p:pic>
      <p:pic>
        <p:nvPicPr>
          <p:cNvPr id="5" name="Picture 4"/>
          <p:cNvPicPr>
            <a:picLocks noChangeAspect="1"/>
          </p:cNvPicPr>
          <p:nvPr/>
        </p:nvPicPr>
        <p:blipFill rotWithShape="1">
          <a:blip r:embed="rId4"/>
          <a:srcRect l="15109" t="39888" r="54685" b="20833"/>
          <a:stretch/>
        </p:blipFill>
        <p:spPr>
          <a:xfrm>
            <a:off x="6015433" y="1165371"/>
            <a:ext cx="2823767" cy="2064451"/>
          </a:xfrm>
          <a:prstGeom prst="rect">
            <a:avLst/>
          </a:prstGeom>
          <a:effectLst>
            <a:outerShdw blurRad="152400" dist="38100" dir="2700000" sx="102000" sy="102000" algn="tl" rotWithShape="0">
              <a:prstClr val="black">
                <a:alpha val="40000"/>
              </a:prstClr>
            </a:outerShdw>
          </a:effectLst>
        </p:spPr>
      </p:pic>
      <p:sp>
        <p:nvSpPr>
          <p:cNvPr id="2" name="Rectangle 1"/>
          <p:cNvSpPr/>
          <p:nvPr/>
        </p:nvSpPr>
        <p:spPr>
          <a:xfrm>
            <a:off x="323528" y="1143000"/>
            <a:ext cx="5620072" cy="5693866"/>
          </a:xfrm>
          <a:prstGeom prst="rect">
            <a:avLst/>
          </a:prstGeom>
        </p:spPr>
        <p:txBody>
          <a:bodyPr wrap="square">
            <a:spAutoFit/>
          </a:bodyPr>
          <a:lstStyle/>
          <a:p>
            <a:pPr marL="346075" indent="-346075">
              <a:buClr>
                <a:srgbClr val="00B050"/>
              </a:buClr>
              <a:buFont typeface="Wingdings 3" pitchFamily="18" charset="2"/>
              <a:buChar char=""/>
            </a:pPr>
            <a:r>
              <a:rPr lang="en-US" sz="2600" b="1" dirty="0" smtClean="0"/>
              <a:t>Step </a:t>
            </a:r>
            <a:r>
              <a:rPr lang="en-US" sz="2600" b="1" dirty="0" smtClean="0"/>
              <a:t>8 </a:t>
            </a:r>
            <a:r>
              <a:rPr lang="en-US" sz="2600" dirty="0" smtClean="0"/>
              <a:t>– </a:t>
            </a:r>
            <a:r>
              <a:rPr lang="en-US" sz="2600" dirty="0" smtClean="0"/>
              <a:t>The stock Level field needs to be a Boolean/Logical field </a:t>
            </a:r>
            <a:r>
              <a:rPr lang="en-US" sz="2600" dirty="0" smtClean="0">
                <a:solidFill>
                  <a:srgbClr val="0070C0"/>
                </a:solidFill>
              </a:rPr>
              <a:t>(a Yes No but saying Yes or No) </a:t>
            </a:r>
            <a:r>
              <a:rPr lang="en-US" sz="2600" dirty="0" smtClean="0"/>
              <a:t>Change the </a:t>
            </a:r>
            <a:r>
              <a:rPr lang="en-US" sz="2600" b="1" dirty="0" err="1" smtClean="0"/>
              <a:t>Stock_Item</a:t>
            </a:r>
            <a:r>
              <a:rPr lang="en-US" sz="2600" dirty="0" smtClean="0"/>
              <a:t> to </a:t>
            </a:r>
            <a:r>
              <a:rPr lang="en-US" sz="2600" b="1" dirty="0" smtClean="0"/>
              <a:t>Yes/No</a:t>
            </a:r>
            <a:r>
              <a:rPr lang="en-US" sz="2600" dirty="0" smtClean="0"/>
              <a:t> and the Format Field at the bottom to Yes/No.</a:t>
            </a:r>
          </a:p>
          <a:p>
            <a:pPr marL="346075" indent="-346075">
              <a:buClr>
                <a:srgbClr val="00B050"/>
              </a:buClr>
              <a:buFont typeface="Wingdings 3" pitchFamily="18" charset="2"/>
              <a:buChar char=""/>
            </a:pPr>
            <a:endParaRPr lang="en-US" sz="2600" dirty="0"/>
          </a:p>
          <a:p>
            <a:pPr marL="346075" indent="-346075">
              <a:buClr>
                <a:srgbClr val="00B050"/>
              </a:buClr>
              <a:buFont typeface="Wingdings 3" pitchFamily="18" charset="2"/>
              <a:buChar char=""/>
            </a:pPr>
            <a:endParaRPr lang="en-US" sz="1600" dirty="0" smtClean="0"/>
          </a:p>
          <a:p>
            <a:pPr marL="346075" indent="-346075">
              <a:buClr>
                <a:srgbClr val="00B050"/>
              </a:buClr>
              <a:buFont typeface="Wingdings 3" pitchFamily="18" charset="2"/>
              <a:buChar char=""/>
            </a:pPr>
            <a:r>
              <a:rPr lang="en-US" sz="2600" b="1" dirty="0" err="1" smtClean="0">
                <a:solidFill>
                  <a:srgbClr val="FF0000"/>
                </a:solidFill>
              </a:rPr>
              <a:t>Printscreen</a:t>
            </a:r>
            <a:r>
              <a:rPr lang="en-US" sz="2600" dirty="0" smtClean="0">
                <a:solidFill>
                  <a:srgbClr val="FF0000"/>
                </a:solidFill>
              </a:rPr>
              <a:t> </a:t>
            </a:r>
            <a:r>
              <a:rPr lang="en-US" sz="2600" dirty="0" smtClean="0"/>
              <a:t>this table and paste it into your evidence word document and write it up explaining what it is and what you have done. Then click on </a:t>
            </a:r>
            <a:r>
              <a:rPr lang="en-US" sz="2600" b="1" dirty="0" smtClean="0"/>
              <a:t>View</a:t>
            </a:r>
            <a:r>
              <a:rPr lang="en-US" sz="2600" dirty="0" smtClean="0"/>
              <a:t> and </a:t>
            </a:r>
            <a:r>
              <a:rPr lang="en-US" sz="2600" b="1" dirty="0" smtClean="0"/>
              <a:t>Datasheet View </a:t>
            </a:r>
            <a:r>
              <a:rPr lang="en-US" sz="2600" dirty="0" smtClean="0"/>
              <a:t>to return to normal.</a:t>
            </a:r>
          </a:p>
        </p:txBody>
      </p:sp>
      <p:cxnSp>
        <p:nvCxnSpPr>
          <p:cNvPr id="25" name="Straight Arrow Connector 24"/>
          <p:cNvCxnSpPr/>
          <p:nvPr/>
        </p:nvCxnSpPr>
        <p:spPr>
          <a:xfrm flipV="1">
            <a:off x="5562600" y="1295400"/>
            <a:ext cx="298116" cy="209543"/>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5860716" y="1295400"/>
            <a:ext cx="1597538" cy="1427884"/>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5399147" y="4114800"/>
            <a:ext cx="1001653" cy="154757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5860716" y="2491159"/>
            <a:ext cx="1225884" cy="232125"/>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5410200" y="4858978"/>
            <a:ext cx="914400" cy="779822"/>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5"/>
          <a:srcRect l="14860" t="43407" r="17204" b="52198"/>
          <a:stretch/>
        </p:blipFill>
        <p:spPr>
          <a:xfrm>
            <a:off x="346973" y="3720793"/>
            <a:ext cx="5713102" cy="394007"/>
          </a:xfrm>
          <a:prstGeom prst="rect">
            <a:avLst/>
          </a:prstGeom>
          <a:effectLst>
            <a:outerShdw blurRad="203200" dist="38100" dir="2700000" sx="101000" sy="101000" algn="tl" rotWithShape="0">
              <a:srgbClr val="FF0000">
                <a:alpha val="40000"/>
              </a:srgbClr>
            </a:outerShdw>
          </a:effectLst>
        </p:spPr>
      </p:pic>
      <p:sp>
        <p:nvSpPr>
          <p:cNvPr id="27" name="Title 1"/>
          <p:cNvSpPr>
            <a:spLocks noGrp="1"/>
          </p:cNvSpPr>
          <p:nvPr>
            <p:ph type="title"/>
          </p:nvPr>
        </p:nvSpPr>
        <p:spPr>
          <a:xfrm>
            <a:off x="76200" y="98444"/>
            <a:ext cx="7696200" cy="511156"/>
          </a:xfrm>
        </p:spPr>
        <p:txBody>
          <a:bodyPr>
            <a:noAutofit/>
          </a:bodyPr>
          <a:lstStyle/>
          <a:p>
            <a:r>
              <a:rPr lang="en-GB" sz="4000" b="1" dirty="0" smtClean="0"/>
              <a:t>28 – Setting </a:t>
            </a:r>
            <a:r>
              <a:rPr lang="en-GB" sz="4000" dirty="0"/>
              <a:t>U</a:t>
            </a:r>
            <a:r>
              <a:rPr lang="en-GB" sz="4000" b="1" dirty="0" smtClean="0"/>
              <a:t>p The Database Fields</a:t>
            </a:r>
            <a:endParaRPr lang="en-GB" sz="4000" b="1" dirty="0" smtClean="0"/>
          </a:p>
        </p:txBody>
      </p:sp>
    </p:spTree>
    <p:extLst>
      <p:ext uri="{BB962C8B-B14F-4D97-AF65-F5344CB8AC3E}">
        <p14:creationId xmlns:p14="http://schemas.microsoft.com/office/powerpoint/2010/main" val="313278736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603480"/>
            <a:ext cx="8439472" cy="3046988"/>
          </a:xfrm>
          <a:prstGeom prst="rect">
            <a:avLst/>
          </a:prstGeom>
        </p:spPr>
        <p:txBody>
          <a:bodyPr wrap="square">
            <a:spAutoFit/>
          </a:bodyPr>
          <a:lstStyle/>
          <a:p>
            <a:pPr marL="346075" indent="-346075">
              <a:buClr>
                <a:srgbClr val="00B050"/>
              </a:buClr>
              <a:buFont typeface="Wingdings 3" pitchFamily="18" charset="2"/>
              <a:buChar char=""/>
            </a:pPr>
            <a:r>
              <a:rPr lang="en-US" sz="2400" b="1" dirty="0" smtClean="0"/>
              <a:t>Step </a:t>
            </a:r>
            <a:r>
              <a:rPr lang="en-US" sz="2400" b="1" dirty="0" smtClean="0"/>
              <a:t>1 </a:t>
            </a:r>
            <a:r>
              <a:rPr lang="en-US" sz="2400" dirty="0" smtClean="0"/>
              <a:t>– </a:t>
            </a:r>
            <a:r>
              <a:rPr lang="en-US" sz="2400" dirty="0" smtClean="0"/>
              <a:t>Next we need to add the three new records to the bottom of the database. Simply typ</a:t>
            </a:r>
            <a:r>
              <a:rPr lang="en-US" sz="2400" dirty="0" smtClean="0"/>
              <a:t>e it in or use copy and paste from the previous records to speed things up.</a:t>
            </a:r>
            <a:r>
              <a:rPr lang="en-US" sz="2400" dirty="0" smtClean="0"/>
              <a:t> </a:t>
            </a:r>
          </a:p>
          <a:p>
            <a:pPr marL="346075" indent="-346075">
              <a:buClr>
                <a:srgbClr val="00B050"/>
              </a:buClr>
              <a:buFont typeface="Wingdings 3" pitchFamily="18" charset="2"/>
              <a:buChar char=""/>
            </a:pPr>
            <a:endParaRPr lang="en-US" sz="2400" dirty="0"/>
          </a:p>
          <a:p>
            <a:pPr marL="346075" indent="-346075">
              <a:buClr>
                <a:srgbClr val="00B050"/>
              </a:buClr>
              <a:buFont typeface="Wingdings 3" pitchFamily="18" charset="2"/>
              <a:buChar char=""/>
            </a:pPr>
            <a:endParaRPr lang="en-US" sz="2400" dirty="0" smtClean="0"/>
          </a:p>
          <a:p>
            <a:pPr marL="346075" indent="-346075">
              <a:buClr>
                <a:srgbClr val="00B050"/>
              </a:buClr>
              <a:buFont typeface="Wingdings 3" pitchFamily="18" charset="2"/>
              <a:buChar char=""/>
            </a:pPr>
            <a:endParaRPr lang="en-US" sz="2400" dirty="0"/>
          </a:p>
          <a:p>
            <a:pPr marL="346075" indent="-346075">
              <a:buClr>
                <a:srgbClr val="00B050"/>
              </a:buClr>
              <a:buFont typeface="Wingdings 3" pitchFamily="18" charset="2"/>
              <a:buChar char=""/>
            </a:pPr>
            <a:r>
              <a:rPr lang="en-US" sz="2400" b="1" dirty="0" smtClean="0"/>
              <a:t>Step 2 - </a:t>
            </a:r>
            <a:r>
              <a:rPr lang="en-US" sz="2400" dirty="0" smtClean="0"/>
              <a:t>Check the data, then save it, and </a:t>
            </a:r>
            <a:r>
              <a:rPr lang="en-US" sz="2400" b="1" dirty="0" err="1" smtClean="0">
                <a:solidFill>
                  <a:srgbClr val="FF0000"/>
                </a:solidFill>
              </a:rPr>
              <a:t>Printscreen</a:t>
            </a:r>
            <a:r>
              <a:rPr lang="en-US" sz="2400" dirty="0" smtClean="0">
                <a:solidFill>
                  <a:srgbClr val="FF0000"/>
                </a:solidFill>
              </a:rPr>
              <a:t> </a:t>
            </a:r>
            <a:r>
              <a:rPr lang="en-US" sz="2400" dirty="0" smtClean="0"/>
              <a:t>it to your evidence file to prove that it is done.</a:t>
            </a:r>
          </a:p>
        </p:txBody>
      </p:sp>
      <p:pic>
        <p:nvPicPr>
          <p:cNvPr id="3" name="Picture 2"/>
          <p:cNvPicPr>
            <a:picLocks noChangeAspect="1"/>
          </p:cNvPicPr>
          <p:nvPr/>
        </p:nvPicPr>
        <p:blipFill rotWithShape="1">
          <a:blip r:embed="rId3"/>
          <a:srcRect l="14860" t="28022" r="12519" b="59890"/>
          <a:stretch/>
        </p:blipFill>
        <p:spPr>
          <a:xfrm>
            <a:off x="381000" y="1143000"/>
            <a:ext cx="8458200" cy="1451053"/>
          </a:xfrm>
          <a:prstGeom prst="rect">
            <a:avLst/>
          </a:prstGeom>
          <a:effectLst>
            <a:outerShdw blurRad="203200" dist="38100" dir="2700000" sx="101000" sy="101000" algn="tl" rotWithShape="0">
              <a:srgbClr val="FF0000">
                <a:alpha val="40000"/>
              </a:srgbClr>
            </a:outerShdw>
          </a:effectLst>
        </p:spPr>
      </p:pic>
      <p:cxnSp>
        <p:nvCxnSpPr>
          <p:cNvPr id="16" name="Straight Arrow Connector 15"/>
          <p:cNvCxnSpPr/>
          <p:nvPr/>
        </p:nvCxnSpPr>
        <p:spPr>
          <a:xfrm flipV="1">
            <a:off x="5860716" y="1295400"/>
            <a:ext cx="1597538" cy="1427884"/>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rotWithShape="1">
          <a:blip r:embed="rId4"/>
          <a:srcRect l="15446" t="38542" r="5491" b="46875"/>
          <a:stretch/>
        </p:blipFill>
        <p:spPr>
          <a:xfrm>
            <a:off x="381000" y="3855155"/>
            <a:ext cx="8382000" cy="869245"/>
          </a:xfrm>
          <a:prstGeom prst="rect">
            <a:avLst/>
          </a:prstGeom>
          <a:effectLst>
            <a:outerShdw blurRad="152400" dist="38100" dir="2700000" sx="102000" sy="102000" algn="tl" rotWithShape="0">
              <a:prstClr val="black">
                <a:alpha val="40000"/>
              </a:prstClr>
            </a:outerShdw>
          </a:effectLst>
        </p:spPr>
      </p:pic>
      <p:cxnSp>
        <p:nvCxnSpPr>
          <p:cNvPr id="14" name="Straight Arrow Connector 13"/>
          <p:cNvCxnSpPr/>
          <p:nvPr/>
        </p:nvCxnSpPr>
        <p:spPr>
          <a:xfrm flipH="1">
            <a:off x="3124200" y="3733800"/>
            <a:ext cx="1023348" cy="393174"/>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147547" y="3733800"/>
            <a:ext cx="653053" cy="6858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3" name="Title 1"/>
          <p:cNvSpPr>
            <a:spLocks noGrp="1"/>
          </p:cNvSpPr>
          <p:nvPr>
            <p:ph type="title"/>
          </p:nvPr>
        </p:nvSpPr>
        <p:spPr>
          <a:xfrm>
            <a:off x="76200" y="22244"/>
            <a:ext cx="7620000" cy="663556"/>
          </a:xfrm>
        </p:spPr>
        <p:txBody>
          <a:bodyPr>
            <a:noAutofit/>
          </a:bodyPr>
          <a:lstStyle/>
          <a:p>
            <a:r>
              <a:rPr lang="en-GB" sz="3600" b="1" dirty="0" smtClean="0"/>
              <a:t>30 – Adding 3 Records to the Database</a:t>
            </a:r>
            <a:endParaRPr lang="en-GB" sz="3600" b="1" dirty="0" smtClean="0"/>
          </a:p>
        </p:txBody>
      </p:sp>
    </p:spTree>
    <p:extLst>
      <p:ext uri="{BB962C8B-B14F-4D97-AF65-F5344CB8AC3E}">
        <p14:creationId xmlns:p14="http://schemas.microsoft.com/office/powerpoint/2010/main" val="3585279701"/>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1896070"/>
            <a:ext cx="5696272" cy="3600986"/>
          </a:xfrm>
          <a:prstGeom prst="rect">
            <a:avLst/>
          </a:prstGeom>
        </p:spPr>
        <p:txBody>
          <a:bodyPr wrap="square">
            <a:spAutoFit/>
          </a:bodyPr>
          <a:lstStyle/>
          <a:p>
            <a:pPr marL="346075" indent="-346075">
              <a:buClr>
                <a:srgbClr val="00B050"/>
              </a:buClr>
              <a:buFont typeface="Wingdings 3" pitchFamily="18" charset="2"/>
              <a:buChar char=""/>
            </a:pPr>
            <a:r>
              <a:rPr lang="en-US" sz="1900" b="1" dirty="0" smtClean="0"/>
              <a:t>Step </a:t>
            </a:r>
            <a:r>
              <a:rPr lang="en-US" sz="1900" b="1" dirty="0" smtClean="0"/>
              <a:t>01 </a:t>
            </a:r>
            <a:r>
              <a:rPr lang="en-US" sz="1900" dirty="0" smtClean="0"/>
              <a:t>– </a:t>
            </a:r>
            <a:r>
              <a:rPr lang="en-US" sz="1900" dirty="0" smtClean="0"/>
              <a:t>There are several steps to making a report, first we have to make a query for the information. Click on </a:t>
            </a:r>
            <a:r>
              <a:rPr lang="en-US" sz="1900" b="1" dirty="0" smtClean="0"/>
              <a:t>Create</a:t>
            </a:r>
            <a:r>
              <a:rPr lang="en-US" sz="1900" dirty="0" smtClean="0"/>
              <a:t> and </a:t>
            </a:r>
            <a:r>
              <a:rPr lang="en-US" sz="1900" b="1" dirty="0" smtClean="0"/>
              <a:t>Query Wizard </a:t>
            </a:r>
            <a:r>
              <a:rPr lang="en-US" sz="1900" dirty="0" smtClean="0"/>
              <a:t>and choose Simply query Wizard.</a:t>
            </a:r>
          </a:p>
          <a:p>
            <a:pPr marL="346075" indent="-346075">
              <a:buClr>
                <a:srgbClr val="00B050"/>
              </a:buClr>
              <a:buFont typeface="Wingdings 3" pitchFamily="18" charset="2"/>
              <a:buChar char=""/>
            </a:pPr>
            <a:r>
              <a:rPr lang="en-US" sz="1900" b="1" dirty="0" smtClean="0"/>
              <a:t>Step 02 – </a:t>
            </a:r>
            <a:r>
              <a:rPr lang="en-US" sz="1900" dirty="0" smtClean="0"/>
              <a:t>We want all the fields so click on the double right arrows.</a:t>
            </a:r>
            <a:endParaRPr lang="en-US" sz="1900" b="1" dirty="0"/>
          </a:p>
          <a:p>
            <a:pPr marL="346075" indent="-346075">
              <a:buClr>
                <a:srgbClr val="00B050"/>
              </a:buClr>
              <a:buFont typeface="Wingdings 3" pitchFamily="18" charset="2"/>
              <a:buChar char=""/>
            </a:pPr>
            <a:r>
              <a:rPr lang="en-US" sz="1900" b="1" dirty="0" smtClean="0"/>
              <a:t>Step 03 – </a:t>
            </a:r>
            <a:r>
              <a:rPr lang="en-US" sz="1900" dirty="0" smtClean="0"/>
              <a:t>Click on </a:t>
            </a:r>
            <a:r>
              <a:rPr lang="en-US" sz="1900" b="1" dirty="0" smtClean="0"/>
              <a:t>Next, Next, Modify the Design </a:t>
            </a:r>
            <a:r>
              <a:rPr lang="en-US" sz="1900" dirty="0" smtClean="0"/>
              <a:t>and </a:t>
            </a:r>
            <a:r>
              <a:rPr lang="en-US" sz="1900" b="1" dirty="0" smtClean="0"/>
              <a:t>Finish.</a:t>
            </a:r>
          </a:p>
          <a:p>
            <a:pPr marL="346075" indent="-346075">
              <a:buClr>
                <a:srgbClr val="00B050"/>
              </a:buClr>
              <a:buFont typeface="Wingdings 3" pitchFamily="18" charset="2"/>
              <a:buChar char=""/>
            </a:pPr>
            <a:r>
              <a:rPr lang="en-US" sz="1900" b="1" dirty="0" smtClean="0"/>
              <a:t>Step 04 – </a:t>
            </a:r>
            <a:r>
              <a:rPr lang="en-US" sz="1900" dirty="0" smtClean="0"/>
              <a:t>We only want Camera and Stock-Item so type in the criteria for these.</a:t>
            </a:r>
          </a:p>
          <a:p>
            <a:pPr marL="346075" indent="-346075">
              <a:buClr>
                <a:srgbClr val="00B050"/>
              </a:buClr>
              <a:buFont typeface="Wingdings 3" pitchFamily="18" charset="2"/>
              <a:buChar char=""/>
            </a:pPr>
            <a:r>
              <a:rPr lang="en-US" sz="1900" b="1" dirty="0" smtClean="0"/>
              <a:t>Step 04 </a:t>
            </a:r>
            <a:r>
              <a:rPr lang="en-US" sz="1900" dirty="0" smtClean="0"/>
              <a:t>– Click on Run to see if there about 32 results. </a:t>
            </a:r>
            <a:r>
              <a:rPr lang="en-US" sz="1900" b="1" dirty="0" err="1" smtClean="0">
                <a:solidFill>
                  <a:srgbClr val="FF0000"/>
                </a:solidFill>
              </a:rPr>
              <a:t>Printscreen</a:t>
            </a:r>
            <a:r>
              <a:rPr lang="en-US" sz="1900" b="1" dirty="0" smtClean="0"/>
              <a:t>,</a:t>
            </a:r>
            <a:r>
              <a:rPr lang="en-US" sz="1900" dirty="0" smtClean="0"/>
              <a:t> then save and close this.</a:t>
            </a:r>
          </a:p>
        </p:txBody>
      </p:sp>
      <p:pic>
        <p:nvPicPr>
          <p:cNvPr id="5" name="Picture 4"/>
          <p:cNvPicPr>
            <a:picLocks noChangeAspect="1"/>
          </p:cNvPicPr>
          <p:nvPr/>
        </p:nvPicPr>
        <p:blipFill rotWithShape="1">
          <a:blip r:embed="rId3"/>
          <a:srcRect l="15226" t="47253" r="15667" b="42857"/>
          <a:stretch/>
        </p:blipFill>
        <p:spPr>
          <a:xfrm>
            <a:off x="304800" y="1138534"/>
            <a:ext cx="4800600" cy="732295"/>
          </a:xfrm>
          <a:prstGeom prst="rect">
            <a:avLst/>
          </a:prstGeom>
          <a:effectLst>
            <a:outerShdw blurRad="203200" dist="38100" dir="2700000" sx="101000" sy="101000" algn="tl" rotWithShape="0">
              <a:srgbClr val="C00000">
                <a:alpha val="40000"/>
              </a:srgbClr>
            </a:outerShdw>
          </a:effectLst>
        </p:spPr>
      </p:pic>
      <p:pic>
        <p:nvPicPr>
          <p:cNvPr id="6" name="Picture 5"/>
          <p:cNvPicPr>
            <a:picLocks noChangeAspect="1"/>
          </p:cNvPicPr>
          <p:nvPr/>
        </p:nvPicPr>
        <p:blipFill rotWithShape="1">
          <a:blip r:embed="rId4"/>
          <a:srcRect l="6076" t="3125" r="73426" b="75000"/>
          <a:stretch/>
        </p:blipFill>
        <p:spPr>
          <a:xfrm>
            <a:off x="6124754" y="1144396"/>
            <a:ext cx="2667000" cy="1600200"/>
          </a:xfrm>
          <a:prstGeom prst="rect">
            <a:avLst/>
          </a:prstGeom>
          <a:effectLst>
            <a:outerShdw blurRad="152400" dist="38100" dir="2700000" sx="102000" sy="102000" algn="tl" rotWithShape="0">
              <a:prstClr val="black">
                <a:alpha val="40000"/>
              </a:prstClr>
            </a:outerShdw>
          </a:effectLst>
        </p:spPr>
      </p:pic>
      <p:cxnSp>
        <p:nvCxnSpPr>
          <p:cNvPr id="16" name="Straight Arrow Connector 15"/>
          <p:cNvCxnSpPr/>
          <p:nvPr/>
        </p:nvCxnSpPr>
        <p:spPr>
          <a:xfrm flipV="1">
            <a:off x="5486400" y="1295400"/>
            <a:ext cx="1143000" cy="10668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5486400" y="1752600"/>
            <a:ext cx="2209800" cy="60960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rotWithShape="1">
          <a:blip r:embed="rId5"/>
          <a:srcRect t="34870" r="41263" b="16487"/>
          <a:stretch/>
        </p:blipFill>
        <p:spPr>
          <a:xfrm>
            <a:off x="6019800" y="2962869"/>
            <a:ext cx="1952446" cy="1219201"/>
          </a:xfrm>
          <a:prstGeom prst="rect">
            <a:avLst/>
          </a:prstGeom>
          <a:effectLst>
            <a:outerShdw blurRad="152400" dist="38100" dir="2700000" sx="102000" sy="102000" algn="tl" rotWithShape="0">
              <a:prstClr val="black">
                <a:alpha val="40000"/>
              </a:prstClr>
            </a:outerShdw>
          </a:effectLst>
        </p:spPr>
      </p:pic>
      <p:pic>
        <p:nvPicPr>
          <p:cNvPr id="13" name="Picture 12"/>
          <p:cNvPicPr>
            <a:picLocks noChangeAspect="1"/>
          </p:cNvPicPr>
          <p:nvPr/>
        </p:nvPicPr>
        <p:blipFill rotWithShape="1">
          <a:blip r:embed="rId6"/>
          <a:srcRect l="3226" t="35027" r="16129" b="17915"/>
          <a:stretch/>
        </p:blipFill>
        <p:spPr>
          <a:xfrm>
            <a:off x="6330540" y="3715716"/>
            <a:ext cx="2461214" cy="1082935"/>
          </a:xfrm>
          <a:prstGeom prst="rect">
            <a:avLst/>
          </a:prstGeom>
          <a:effectLst>
            <a:outerShdw blurRad="152400" dist="38100" dir="2700000" sx="102000" sy="102000" algn="tl" rotWithShape="0">
              <a:prstClr val="black">
                <a:alpha val="40000"/>
              </a:prstClr>
            </a:outerShdw>
          </a:effectLst>
        </p:spPr>
      </p:pic>
      <p:cxnSp>
        <p:nvCxnSpPr>
          <p:cNvPr id="17" name="Straight Arrow Connector 16"/>
          <p:cNvCxnSpPr/>
          <p:nvPr/>
        </p:nvCxnSpPr>
        <p:spPr>
          <a:xfrm>
            <a:off x="5638800" y="3171145"/>
            <a:ext cx="1819454" cy="440288"/>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5634127" y="3171146"/>
            <a:ext cx="2167027" cy="1302723"/>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0" name="Picture 19"/>
          <p:cNvPicPr>
            <a:picLocks noChangeAspect="1"/>
          </p:cNvPicPr>
          <p:nvPr/>
        </p:nvPicPr>
        <p:blipFill rotWithShape="1">
          <a:blip r:embed="rId7"/>
          <a:srcRect l="16984" t="63541" r="18008" b="23959"/>
          <a:stretch/>
        </p:blipFill>
        <p:spPr>
          <a:xfrm>
            <a:off x="333554" y="5638800"/>
            <a:ext cx="8458200" cy="914400"/>
          </a:xfrm>
          <a:prstGeom prst="rect">
            <a:avLst/>
          </a:prstGeom>
          <a:effectLst>
            <a:outerShdw blurRad="152400" dist="38100" dir="2700000" sx="102000" sy="102000" algn="tl" rotWithShape="0">
              <a:prstClr val="black">
                <a:alpha val="40000"/>
              </a:prstClr>
            </a:outerShdw>
          </a:effectLst>
        </p:spPr>
      </p:pic>
      <p:cxnSp>
        <p:nvCxnSpPr>
          <p:cNvPr id="22" name="Straight Arrow Connector 21"/>
          <p:cNvCxnSpPr/>
          <p:nvPr/>
        </p:nvCxnSpPr>
        <p:spPr>
          <a:xfrm flipH="1">
            <a:off x="3767227" y="5130664"/>
            <a:ext cx="396286" cy="1175338"/>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4173539" y="5130664"/>
            <a:ext cx="2822484" cy="1175338"/>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p:nvPr>
        </p:nvSpPr>
        <p:spPr>
          <a:xfrm>
            <a:off x="76200" y="22244"/>
            <a:ext cx="7620000" cy="663556"/>
          </a:xfrm>
        </p:spPr>
        <p:txBody>
          <a:bodyPr>
            <a:noAutofit/>
          </a:bodyPr>
          <a:lstStyle/>
          <a:p>
            <a:r>
              <a:rPr lang="en-GB" sz="3600" b="1" dirty="0" smtClean="0"/>
              <a:t>33 – Report on Camera and Stock item</a:t>
            </a:r>
            <a:endParaRPr lang="en-GB" sz="3600" b="1" dirty="0" smtClean="0"/>
          </a:p>
        </p:txBody>
      </p:sp>
    </p:spTree>
    <p:extLst>
      <p:ext uri="{BB962C8B-B14F-4D97-AF65-F5344CB8AC3E}">
        <p14:creationId xmlns:p14="http://schemas.microsoft.com/office/powerpoint/2010/main" val="3907793142"/>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367" t="22917" r="79283" b="52083"/>
          <a:stretch/>
        </p:blipFill>
        <p:spPr>
          <a:xfrm>
            <a:off x="6096000" y="1143000"/>
            <a:ext cx="2743200" cy="1828800"/>
          </a:xfrm>
          <a:prstGeom prst="rect">
            <a:avLst/>
          </a:prstGeom>
          <a:effectLst>
            <a:outerShdw blurRad="152400" dist="38100" dir="2700000" sx="102000" sy="102000" algn="tl" rotWithShape="0">
              <a:prstClr val="black">
                <a:alpha val="40000"/>
              </a:prstClr>
            </a:outerShdw>
          </a:effectLst>
        </p:spPr>
      </p:pic>
      <p:sp>
        <p:nvSpPr>
          <p:cNvPr id="2" name="Rectangle 1"/>
          <p:cNvSpPr/>
          <p:nvPr/>
        </p:nvSpPr>
        <p:spPr>
          <a:xfrm>
            <a:off x="323528" y="1896070"/>
            <a:ext cx="5696272" cy="3170099"/>
          </a:xfrm>
          <a:prstGeom prst="rect">
            <a:avLst/>
          </a:prstGeom>
        </p:spPr>
        <p:txBody>
          <a:bodyPr wrap="square">
            <a:spAutoFit/>
          </a:bodyPr>
          <a:lstStyle/>
          <a:p>
            <a:pPr marL="346075" indent="-346075">
              <a:buClr>
                <a:srgbClr val="00B050"/>
              </a:buClr>
              <a:buFont typeface="Wingdings 3" pitchFamily="18" charset="2"/>
              <a:buChar char=""/>
            </a:pPr>
            <a:r>
              <a:rPr lang="en-US" sz="2000" b="1" dirty="0" smtClean="0"/>
              <a:t>Step </a:t>
            </a:r>
            <a:r>
              <a:rPr lang="en-US" sz="2000" b="1" dirty="0" smtClean="0"/>
              <a:t>05 </a:t>
            </a:r>
            <a:r>
              <a:rPr lang="en-US" sz="2000" dirty="0" smtClean="0"/>
              <a:t>– </a:t>
            </a:r>
            <a:r>
              <a:rPr lang="en-US" sz="2000" dirty="0" smtClean="0"/>
              <a:t>Next </a:t>
            </a:r>
            <a:r>
              <a:rPr lang="en-US" sz="2000" b="1" dirty="0" smtClean="0">
                <a:solidFill>
                  <a:srgbClr val="FF0000"/>
                </a:solidFill>
              </a:rPr>
              <a:t>Right Click </a:t>
            </a:r>
            <a:r>
              <a:rPr lang="en-US" sz="2000" dirty="0" smtClean="0"/>
              <a:t>on the Query on the left hand side of the screen (should be called N1302Products Query) and rename it </a:t>
            </a:r>
            <a:r>
              <a:rPr lang="en-US" sz="2000" dirty="0" smtClean="0">
                <a:solidFill>
                  <a:srgbClr val="FF0000"/>
                </a:solidFill>
              </a:rPr>
              <a:t>Camera in Stock Query</a:t>
            </a:r>
            <a:r>
              <a:rPr lang="en-US" sz="2000" dirty="0" smtClean="0"/>
              <a:t>.</a:t>
            </a:r>
          </a:p>
          <a:p>
            <a:pPr marL="346075" indent="-346075">
              <a:buClr>
                <a:srgbClr val="00B050"/>
              </a:buClr>
              <a:buFont typeface="Wingdings 3" pitchFamily="18" charset="2"/>
              <a:buChar char=""/>
            </a:pPr>
            <a:r>
              <a:rPr lang="en-US" sz="2000" b="1" dirty="0" smtClean="0"/>
              <a:t>Step 06</a:t>
            </a:r>
            <a:r>
              <a:rPr lang="en-US" sz="2000" dirty="0" smtClean="0"/>
              <a:t> – Click on it and then click on </a:t>
            </a:r>
            <a:r>
              <a:rPr lang="en-US" sz="2000" b="1" dirty="0" smtClean="0"/>
              <a:t>Create</a:t>
            </a:r>
            <a:r>
              <a:rPr lang="en-US" sz="2000" dirty="0" smtClean="0"/>
              <a:t> and </a:t>
            </a:r>
            <a:r>
              <a:rPr lang="en-US" sz="2000" b="1" dirty="0" smtClean="0"/>
              <a:t>report Wizard.</a:t>
            </a:r>
            <a:r>
              <a:rPr lang="en-US" sz="2000" dirty="0" smtClean="0"/>
              <a:t> Choose all the fields and then Next, next, Change the Sort to </a:t>
            </a:r>
            <a:r>
              <a:rPr lang="en-US" sz="2000" b="1" dirty="0" smtClean="0"/>
              <a:t>Code</a:t>
            </a:r>
            <a:r>
              <a:rPr lang="en-US" sz="2000" dirty="0" smtClean="0"/>
              <a:t>, change the orientation to </a:t>
            </a:r>
            <a:r>
              <a:rPr lang="en-US" sz="2000" b="1" dirty="0" smtClean="0"/>
              <a:t>Landscape,</a:t>
            </a:r>
            <a:r>
              <a:rPr lang="en-US" sz="2000" dirty="0" smtClean="0"/>
              <a:t> then change the title to </a:t>
            </a:r>
            <a:r>
              <a:rPr lang="en-US" sz="2000" dirty="0" smtClean="0">
                <a:solidFill>
                  <a:srgbClr val="FF0000"/>
                </a:solidFill>
              </a:rPr>
              <a:t>List of  Cameras In Stock </a:t>
            </a:r>
            <a:r>
              <a:rPr lang="en-US" sz="2000" dirty="0" smtClean="0"/>
              <a:t>and choose </a:t>
            </a:r>
            <a:r>
              <a:rPr lang="en-US" sz="2000" b="1" dirty="0" smtClean="0"/>
              <a:t>Modify the design</a:t>
            </a:r>
            <a:r>
              <a:rPr lang="en-US" sz="2000" dirty="0" smtClean="0"/>
              <a:t> then </a:t>
            </a:r>
            <a:r>
              <a:rPr lang="en-US" sz="2000" b="1" dirty="0" smtClean="0"/>
              <a:t>Finish.</a:t>
            </a:r>
          </a:p>
        </p:txBody>
      </p:sp>
      <p:pic>
        <p:nvPicPr>
          <p:cNvPr id="5" name="Picture 4"/>
          <p:cNvPicPr>
            <a:picLocks noChangeAspect="1"/>
          </p:cNvPicPr>
          <p:nvPr/>
        </p:nvPicPr>
        <p:blipFill rotWithShape="1">
          <a:blip r:embed="rId4"/>
          <a:srcRect l="15226" t="47253" r="15667" b="42857"/>
          <a:stretch/>
        </p:blipFill>
        <p:spPr>
          <a:xfrm>
            <a:off x="304800" y="1138534"/>
            <a:ext cx="4800600" cy="732295"/>
          </a:xfrm>
          <a:prstGeom prst="rect">
            <a:avLst/>
          </a:prstGeom>
          <a:effectLst>
            <a:outerShdw blurRad="203200" dist="38100" dir="2700000" sx="101000" sy="101000" algn="tl" rotWithShape="0">
              <a:srgbClr val="C00000">
                <a:alpha val="40000"/>
              </a:srgbClr>
            </a:outerShdw>
          </a:effectLst>
        </p:spPr>
      </p:pic>
      <p:cxnSp>
        <p:nvCxnSpPr>
          <p:cNvPr id="16" name="Straight Arrow Connector 15"/>
          <p:cNvCxnSpPr/>
          <p:nvPr/>
        </p:nvCxnSpPr>
        <p:spPr>
          <a:xfrm flipV="1">
            <a:off x="5334000" y="1963455"/>
            <a:ext cx="1143000" cy="1058983"/>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5334000" y="2771290"/>
            <a:ext cx="1981200" cy="266782"/>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rotWithShape="1">
          <a:blip r:embed="rId5"/>
          <a:srcRect t="26042" r="83968" b="62500"/>
          <a:stretch/>
        </p:blipFill>
        <p:spPr>
          <a:xfrm>
            <a:off x="6096001" y="3088710"/>
            <a:ext cx="2743200" cy="1102290"/>
          </a:xfrm>
          <a:prstGeom prst="rect">
            <a:avLst/>
          </a:prstGeom>
          <a:effectLst>
            <a:outerShdw blurRad="152400" dist="38100" dir="2700000" sx="102000" sy="102000" algn="tl" rotWithShape="0">
              <a:prstClr val="black">
                <a:alpha val="40000"/>
              </a:prstClr>
            </a:outerShdw>
          </a:effectLst>
        </p:spPr>
      </p:pic>
      <p:cxnSp>
        <p:nvCxnSpPr>
          <p:cNvPr id="23" name="Straight Arrow Connector 22"/>
          <p:cNvCxnSpPr/>
          <p:nvPr/>
        </p:nvCxnSpPr>
        <p:spPr>
          <a:xfrm>
            <a:off x="5334000" y="3047680"/>
            <a:ext cx="1295400" cy="91472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1" name="Picture 20"/>
          <p:cNvPicPr>
            <a:picLocks noChangeAspect="1"/>
          </p:cNvPicPr>
          <p:nvPr/>
        </p:nvPicPr>
        <p:blipFill rotWithShape="1">
          <a:blip r:embed="rId6"/>
          <a:srcRect l="44729" t="6250" r="35945" b="87524"/>
          <a:stretch/>
        </p:blipFill>
        <p:spPr>
          <a:xfrm>
            <a:off x="6172201" y="4331356"/>
            <a:ext cx="2590800" cy="469244"/>
          </a:xfrm>
          <a:prstGeom prst="rect">
            <a:avLst/>
          </a:prstGeom>
          <a:effectLst>
            <a:outerShdw blurRad="152400" dist="38100" dir="2700000" sx="102000" sy="102000" algn="tl" rotWithShape="0">
              <a:prstClr val="black">
                <a:alpha val="40000"/>
              </a:prstClr>
            </a:outerShdw>
          </a:effectLst>
        </p:spPr>
      </p:pic>
      <p:cxnSp>
        <p:nvCxnSpPr>
          <p:cNvPr id="26" name="Straight Arrow Connector 25"/>
          <p:cNvCxnSpPr/>
          <p:nvPr/>
        </p:nvCxnSpPr>
        <p:spPr>
          <a:xfrm>
            <a:off x="5867400" y="3792255"/>
            <a:ext cx="1143000" cy="626490"/>
          </a:xfrm>
          <a:prstGeom prst="straightConnector1">
            <a:avLst/>
          </a:prstGeom>
          <a:ln w="53975" cap="sq">
            <a:solidFill>
              <a:srgbClr val="C0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7" name="Picture 26"/>
          <p:cNvPicPr>
            <a:picLocks noChangeAspect="1"/>
          </p:cNvPicPr>
          <p:nvPr/>
        </p:nvPicPr>
        <p:blipFill>
          <a:blip r:embed="rId7"/>
          <a:stretch>
            <a:fillRect/>
          </a:stretch>
        </p:blipFill>
        <p:spPr>
          <a:xfrm>
            <a:off x="304801" y="5028540"/>
            <a:ext cx="2031974" cy="1532173"/>
          </a:xfrm>
          <a:prstGeom prst="rect">
            <a:avLst/>
          </a:prstGeom>
          <a:effectLst>
            <a:outerShdw blurRad="152400" dist="38100" dir="2700000" sx="102000" sy="102000" algn="tl" rotWithShape="0">
              <a:prstClr val="black">
                <a:alpha val="40000"/>
              </a:prstClr>
            </a:outerShdw>
          </a:effectLst>
        </p:spPr>
      </p:pic>
      <p:pic>
        <p:nvPicPr>
          <p:cNvPr id="28" name="Picture 27"/>
          <p:cNvPicPr>
            <a:picLocks noChangeAspect="1"/>
          </p:cNvPicPr>
          <p:nvPr/>
        </p:nvPicPr>
        <p:blipFill>
          <a:blip r:embed="rId8"/>
          <a:stretch>
            <a:fillRect/>
          </a:stretch>
        </p:blipFill>
        <p:spPr>
          <a:xfrm>
            <a:off x="2438400" y="5028346"/>
            <a:ext cx="2031975" cy="1532174"/>
          </a:xfrm>
          <a:prstGeom prst="rect">
            <a:avLst/>
          </a:prstGeom>
          <a:effectLst>
            <a:outerShdw blurRad="152400" dist="38100" dir="2700000" sx="102000" sy="102000" algn="tl" rotWithShape="0">
              <a:prstClr val="black">
                <a:alpha val="40000"/>
              </a:prstClr>
            </a:outerShdw>
          </a:effectLst>
        </p:spPr>
      </p:pic>
      <p:pic>
        <p:nvPicPr>
          <p:cNvPr id="29" name="Picture 28"/>
          <p:cNvPicPr>
            <a:picLocks noChangeAspect="1"/>
          </p:cNvPicPr>
          <p:nvPr/>
        </p:nvPicPr>
        <p:blipFill rotWithShape="1">
          <a:blip r:embed="rId9"/>
          <a:srcRect l="26574" t="40626" r="36530" b="12499"/>
          <a:stretch/>
        </p:blipFill>
        <p:spPr>
          <a:xfrm>
            <a:off x="4572000" y="5028345"/>
            <a:ext cx="2082121" cy="1487229"/>
          </a:xfrm>
          <a:prstGeom prst="rect">
            <a:avLst/>
          </a:prstGeom>
          <a:effectLst>
            <a:outerShdw blurRad="152400" dist="38100" dir="2700000" sx="102000" sy="102000" algn="tl" rotWithShape="0">
              <a:prstClr val="black">
                <a:alpha val="40000"/>
              </a:prstClr>
            </a:outerShdw>
          </a:effectLst>
        </p:spPr>
      </p:pic>
      <p:pic>
        <p:nvPicPr>
          <p:cNvPr id="30" name="Picture 29"/>
          <p:cNvPicPr>
            <a:picLocks noChangeAspect="1"/>
          </p:cNvPicPr>
          <p:nvPr/>
        </p:nvPicPr>
        <p:blipFill>
          <a:blip r:embed="rId10"/>
          <a:stretch>
            <a:fillRect/>
          </a:stretch>
        </p:blipFill>
        <p:spPr>
          <a:xfrm>
            <a:off x="6781800" y="5028347"/>
            <a:ext cx="2031975" cy="1532174"/>
          </a:xfrm>
          <a:prstGeom prst="rect">
            <a:avLst/>
          </a:prstGeom>
          <a:effectLst>
            <a:outerShdw blurRad="152400" dist="38100" dir="2700000" sx="102000" sy="102000" algn="tl" rotWithShape="0">
              <a:prstClr val="black">
                <a:alpha val="40000"/>
              </a:prstClr>
            </a:outerShdw>
          </a:effectLst>
        </p:spPr>
      </p:pic>
      <p:sp>
        <p:nvSpPr>
          <p:cNvPr id="34" name="Title 1"/>
          <p:cNvSpPr>
            <a:spLocks noGrp="1"/>
          </p:cNvSpPr>
          <p:nvPr>
            <p:ph type="title"/>
          </p:nvPr>
        </p:nvSpPr>
        <p:spPr>
          <a:xfrm>
            <a:off x="76200" y="22244"/>
            <a:ext cx="7620000" cy="663556"/>
          </a:xfrm>
        </p:spPr>
        <p:txBody>
          <a:bodyPr>
            <a:noAutofit/>
          </a:bodyPr>
          <a:lstStyle/>
          <a:p>
            <a:r>
              <a:rPr lang="en-GB" sz="3600" b="1" dirty="0" smtClean="0"/>
              <a:t>33 – Report on Camera and Stock item</a:t>
            </a:r>
            <a:endParaRPr lang="en-GB" sz="3600" b="1" dirty="0" smtClean="0"/>
          </a:p>
        </p:txBody>
      </p:sp>
    </p:spTree>
    <p:extLst>
      <p:ext uri="{BB962C8B-B14F-4D97-AF65-F5344CB8AC3E}">
        <p14:creationId xmlns:p14="http://schemas.microsoft.com/office/powerpoint/2010/main" val="111990772"/>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76DD945F-B7B0-4691-A0D0-E2EAD6DA23B3}">
  <ds:schemaRefs>
    <ds:schemaRef ds:uri="http://purl.org/dc/terms/"/>
    <ds:schemaRef ds:uri="http://purl.org/dc/elements/1.1/"/>
    <ds:schemaRef ds:uri="http://purl.org/dc/dcmitype/"/>
    <ds:schemaRef ds:uri="http://schemas.microsoft.com/office/2006/documentManagement/types"/>
    <ds:schemaRef ds:uri="http://www.w3.org/XML/1998/namespace"/>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Enderoth</Template>
  <TotalTime>35194</TotalTime>
  <Words>1486</Words>
  <Application>Microsoft Office PowerPoint</Application>
  <PresentationFormat>On-screen Show (4:3)</PresentationFormat>
  <Paragraphs>128</Paragraphs>
  <Slides>20</Slides>
  <Notes>20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Calibri</vt:lpstr>
      <vt:lpstr>Lucida Sans Unicode</vt:lpstr>
      <vt:lpstr>Verdana</vt:lpstr>
      <vt:lpstr>Wingdings 2</vt:lpstr>
      <vt:lpstr>Wingdings 3</vt:lpstr>
      <vt:lpstr>Enderoth</vt:lpstr>
      <vt:lpstr>PowerPoint Presentation</vt:lpstr>
      <vt:lpstr>28 – Setting Up The Database Fields</vt:lpstr>
      <vt:lpstr>28 – Setting Up The Database Fields</vt:lpstr>
      <vt:lpstr>28 – Setting Up The Database Fields</vt:lpstr>
      <vt:lpstr>28 – Setting Up The Database Fields</vt:lpstr>
      <vt:lpstr>28 – Setting Up The Database Fields</vt:lpstr>
      <vt:lpstr>30 – Adding 3 Records to the Database</vt:lpstr>
      <vt:lpstr>33 – Report on Camera and Stock item</vt:lpstr>
      <vt:lpstr>33 – Report on Camera and Stock item</vt:lpstr>
      <vt:lpstr>33 – Report on Camera and Stock item</vt:lpstr>
      <vt:lpstr>33 – Report on Camera and Stock item</vt:lpstr>
      <vt:lpstr>35 – Report using Reorder_Cost Field</vt:lpstr>
      <vt:lpstr>35 – Report using Reorder_Cost Field</vt:lpstr>
      <vt:lpstr>35 – Report using Reorder_Cost Field</vt:lpstr>
      <vt:lpstr>35 – Report using Reorder_Cost Field</vt:lpstr>
      <vt:lpstr>35 – Report using Reorder_Cost Field</vt:lpstr>
      <vt:lpstr>35 – Report using Reorder_Cost Field</vt:lpstr>
      <vt:lpstr>37 – Recorder and Wireless Indoor Kits</vt:lpstr>
      <vt:lpstr>37 – Recorder and Wireless Indoor Kits</vt:lpstr>
      <vt:lpstr>38 – Saving and Importing a Report</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R002 Unit 2 - LO1 Cambridge L2</dc:title>
  <dc:subject>eBusiness</dc:subject>
  <dc:creator>Enderoth</dc:creator>
  <cp:lastModifiedBy>HP-PC</cp:lastModifiedBy>
  <cp:revision>1434</cp:revision>
  <cp:lastPrinted>2014-01-22T18:25:48Z</cp:lastPrinted>
  <dcterms:created xsi:type="dcterms:W3CDTF">2008-03-12T11:01:44Z</dcterms:created>
  <dcterms:modified xsi:type="dcterms:W3CDTF">2016-01-23T19:34:24Z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